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8"/>
  </p:notesMasterIdLst>
  <p:sldIdLst>
    <p:sldId id="256" r:id="rId2"/>
    <p:sldId id="347" r:id="rId3"/>
    <p:sldId id="348" r:id="rId4"/>
    <p:sldId id="343" r:id="rId5"/>
    <p:sldId id="350" r:id="rId6"/>
    <p:sldId id="278" r:id="rId7"/>
    <p:sldId id="352" r:id="rId8"/>
    <p:sldId id="353" r:id="rId9"/>
    <p:sldId id="265" r:id="rId10"/>
    <p:sldId id="280" r:id="rId11"/>
    <p:sldId id="342" r:id="rId12"/>
    <p:sldId id="279" r:id="rId13"/>
    <p:sldId id="359" r:id="rId14"/>
    <p:sldId id="282" r:id="rId15"/>
    <p:sldId id="339" r:id="rId16"/>
    <p:sldId id="283" r:id="rId17"/>
    <p:sldId id="284" r:id="rId18"/>
    <p:sldId id="360" r:id="rId19"/>
    <p:sldId id="361" r:id="rId20"/>
    <p:sldId id="362" r:id="rId21"/>
    <p:sldId id="285" r:id="rId22"/>
    <p:sldId id="363" r:id="rId23"/>
    <p:sldId id="272" r:id="rId24"/>
    <p:sldId id="286" r:id="rId25"/>
    <p:sldId id="341" r:id="rId26"/>
    <p:sldId id="288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-44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A29568-5FA7-4C7C-B7F0-8902F563B4AE}" type="datetimeFigureOut">
              <a:rPr lang="it-IT" smtClean="0"/>
              <a:t>19/04/15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A15849-62BA-4953-B2B1-774830ABEA3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7369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19/04/15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19/04/15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19/04/15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19/04/15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19/04/15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19/04/15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19/04/15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19/04/15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19/04/15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19/04/15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19/04/15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19/04/15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19/04/15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19/04/15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19/04/15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19/04/15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19/04/15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993922" y="3600451"/>
            <a:ext cx="8765366" cy="819030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 smtClean="0"/>
              <a:t>DANV</a:t>
            </a:r>
            <a:br>
              <a:rPr lang="it-IT" dirty="0" smtClean="0"/>
            </a:br>
            <a:r>
              <a:rPr lang="it-IT" sz="5300" dirty="0" smtClean="0"/>
              <a:t>Disturbo </a:t>
            </a:r>
            <a:r>
              <a:rPr lang="it-IT" sz="5300" dirty="0" smtClean="0"/>
              <a:t>dell’apprendimento non verbale</a:t>
            </a: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44740" y="380712"/>
            <a:ext cx="2850790" cy="1302076"/>
          </a:xfrm>
          <a:prstGeom prst="rect">
            <a:avLst/>
          </a:prstGeom>
        </p:spPr>
      </p:pic>
      <p:sp>
        <p:nvSpPr>
          <p:cNvPr id="6" name="Sottotitolo 2"/>
          <p:cNvSpPr txBox="1">
            <a:spLocks/>
          </p:cNvSpPr>
          <p:nvPr/>
        </p:nvSpPr>
        <p:spPr>
          <a:xfrm>
            <a:off x="7202880" y="5246622"/>
            <a:ext cx="4549650" cy="1163998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62500" lnSpcReduction="20000"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 sz="2900" b="1" dirty="0" smtClean="0"/>
              <a:t>Dr.ssa Eleonora Grossi</a:t>
            </a:r>
          </a:p>
          <a:p>
            <a:pPr algn="r"/>
            <a:r>
              <a:rPr lang="it-IT" dirty="0" smtClean="0"/>
              <a:t>Neuropsicologa - Psicologa</a:t>
            </a:r>
          </a:p>
          <a:p>
            <a:pPr algn="r"/>
            <a:r>
              <a:rPr lang="it-IT" dirty="0" smtClean="0"/>
              <a:t>Mediatrice </a:t>
            </a:r>
            <a:r>
              <a:rPr lang="it-IT" dirty="0" err="1" smtClean="0"/>
              <a:t>Feuerstein</a:t>
            </a:r>
            <a:endParaRPr lang="it-IT" dirty="0" smtClean="0"/>
          </a:p>
          <a:p>
            <a:pPr algn="r"/>
            <a:r>
              <a:rPr lang="it-IT" dirty="0" smtClean="0"/>
              <a:t>Consulente e formatrice CTS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887428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Disturbo dell’apprendimento non verbale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8164647" cy="3354060"/>
          </a:xfrm>
        </p:spPr>
        <p:txBody>
          <a:bodyPr>
            <a:normAutofit/>
          </a:bodyPr>
          <a:lstStyle/>
          <a:p>
            <a:pPr algn="just"/>
            <a:r>
              <a:rPr lang="it-IT" dirty="0"/>
              <a:t>Adattamento alle novità, competenze sociali, stabilità emotiva, livello di attività</a:t>
            </a:r>
          </a:p>
          <a:p>
            <a:pPr lvl="1" algn="just"/>
            <a:r>
              <a:rPr lang="it-IT" dirty="0" smtClean="0"/>
              <a:t>In </a:t>
            </a:r>
            <a:r>
              <a:rPr lang="it-IT" dirty="0"/>
              <a:t>particolare i bambini con sindrome non-verbale manifestano delle difficoltà cospicue di "percezione sociale" (a percepire segnali non-verbali come le </a:t>
            </a:r>
            <a:r>
              <a:rPr lang="it-IT" u="sng" dirty="0"/>
              <a:t>espressioni del volto, le posture e le intonazioni di voce degli altri</a:t>
            </a:r>
            <a:r>
              <a:rPr lang="it-IT" dirty="0"/>
              <a:t>) che possono rendere inadeguate le interazioni sociali. Queste poi possono diventare ancora più difficoltose a causa di tratti spesso associati </a:t>
            </a:r>
            <a:r>
              <a:rPr lang="it-IT" u="sng" dirty="0"/>
              <a:t>di labilità emotiva e impulsività </a:t>
            </a:r>
            <a:r>
              <a:rPr lang="it-IT" dirty="0"/>
              <a:t>e a causa delle scarse competenze possedute (nelle attività scolastiche e nel gioco). </a:t>
            </a:r>
          </a:p>
        </p:txBody>
      </p:sp>
      <p:sp>
        <p:nvSpPr>
          <p:cNvPr id="5" name="Segnaposto testo 2"/>
          <p:cNvSpPr txBox="1">
            <a:spLocks/>
          </p:cNvSpPr>
          <p:nvPr/>
        </p:nvSpPr>
        <p:spPr>
          <a:xfrm>
            <a:off x="2939373" y="1905000"/>
            <a:ext cx="3992732" cy="57626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2400" b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20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 smtClean="0"/>
              <a:t>Deficit primari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49260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2889751" y="1969475"/>
            <a:ext cx="3999001" cy="576262"/>
          </a:xfrm>
        </p:spPr>
        <p:txBody>
          <a:bodyPr/>
          <a:lstStyle/>
          <a:p>
            <a:r>
              <a:rPr lang="it-IT" dirty="0" smtClean="0"/>
              <a:t>Risorse primarie</a:t>
            </a:r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2895934" y="2545738"/>
            <a:ext cx="8609697" cy="3354060"/>
          </a:xfrm>
        </p:spPr>
        <p:txBody>
          <a:bodyPr>
            <a:normAutofit/>
          </a:bodyPr>
          <a:lstStyle/>
          <a:p>
            <a:r>
              <a:rPr lang="it-IT" dirty="0" smtClean="0"/>
              <a:t>Percezione uditiva (movimenti semplici, materiali </a:t>
            </a:r>
            <a:r>
              <a:rPr lang="it-IT" dirty="0" err="1" smtClean="0"/>
              <a:t>iperappresi</a:t>
            </a:r>
            <a:r>
              <a:rPr lang="it-IT" dirty="0" smtClean="0"/>
              <a:t>)</a:t>
            </a:r>
          </a:p>
          <a:p>
            <a:r>
              <a:rPr lang="it-IT" dirty="0" smtClean="0"/>
              <a:t>Attenzione uditiva e verbale</a:t>
            </a:r>
          </a:p>
          <a:p>
            <a:r>
              <a:rPr lang="it-IT" dirty="0" smtClean="0"/>
              <a:t>Memoria uditiva e verbale</a:t>
            </a:r>
          </a:p>
          <a:p>
            <a:r>
              <a:rPr lang="it-IT" dirty="0" smtClean="0"/>
              <a:t>Abilità fonologiche, ripetizione e ricezione verbale, immagazzinamento verbale, associazioni verbali, produzione verbale</a:t>
            </a:r>
          </a:p>
          <a:p>
            <a:r>
              <a:rPr lang="it-IT" dirty="0" smtClean="0"/>
              <a:t>Risorse scolastiche (</a:t>
            </a:r>
            <a:r>
              <a:rPr lang="it-IT" dirty="0" err="1" smtClean="0"/>
              <a:t>grafomotorie</a:t>
            </a:r>
            <a:r>
              <a:rPr lang="it-IT" dirty="0" smtClean="0"/>
              <a:t> </a:t>
            </a:r>
            <a:r>
              <a:rPr lang="it-IT" dirty="0" smtClean="0"/>
              <a:t>in </a:t>
            </a:r>
            <a:r>
              <a:rPr lang="it-IT" dirty="0" smtClean="0"/>
              <a:t>ritardo</a:t>
            </a:r>
            <a:r>
              <a:rPr lang="it-IT" dirty="0" smtClean="0"/>
              <a:t>, memoria </a:t>
            </a:r>
            <a:r>
              <a:rPr lang="it-IT" dirty="0" err="1" smtClean="0"/>
              <a:t>verbatim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9" name="Titolo 1"/>
          <p:cNvSpPr txBox="1">
            <a:spLocks/>
          </p:cNvSpPr>
          <p:nvPr/>
        </p:nvSpPr>
        <p:spPr>
          <a:xfrm>
            <a:off x="2745324" y="609083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it-IT" dirty="0"/>
              <a:t>Disturbo dell’apprendimento non verbale</a:t>
            </a:r>
          </a:p>
        </p:txBody>
      </p:sp>
    </p:spTree>
    <p:extLst>
      <p:ext uri="{BB962C8B-B14F-4D97-AF65-F5344CB8AC3E}">
        <p14:creationId xmlns:p14="http://schemas.microsoft.com/office/powerpoint/2010/main" val="27210981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Disturbo dell’apprendimento non verbale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2468189" y="1905000"/>
            <a:ext cx="8915399" cy="4550744"/>
          </a:xfrm>
        </p:spPr>
        <p:txBody>
          <a:bodyPr>
            <a:normAutofit fontScale="77500" lnSpcReduction="20000"/>
          </a:bodyPr>
          <a:lstStyle/>
          <a:p>
            <a:r>
              <a:rPr lang="it-IT" dirty="0"/>
              <a:t>Secondo Rourke e collaboratori (cfr. </a:t>
            </a:r>
            <a:r>
              <a:rPr lang="it-IT" dirty="0" err="1"/>
              <a:t>Cornoldi</a:t>
            </a:r>
            <a:r>
              <a:rPr lang="it-IT" dirty="0"/>
              <a:t>, 1999) la sindrome non-verbale sarebbe caratterizzata da: </a:t>
            </a:r>
          </a:p>
          <a:p>
            <a:pPr lvl="0">
              <a:buFont typeface="+mj-lt"/>
              <a:buAutoNum type="arabicParenR"/>
            </a:pPr>
            <a:r>
              <a:rPr lang="it-IT" dirty="0" smtClean="0"/>
              <a:t>Problemi </a:t>
            </a:r>
            <a:r>
              <a:rPr lang="it-IT" dirty="0"/>
              <a:t>percettivi e tattili, riguardanti specialmente il lato sinistro del corpo </a:t>
            </a:r>
            <a:r>
              <a:rPr lang="it-IT" dirty="0" smtClean="0"/>
              <a:t>(</a:t>
            </a:r>
            <a:r>
              <a:rPr lang="it-IT" dirty="0" err="1" smtClean="0"/>
              <a:t>Edx</a:t>
            </a:r>
            <a:r>
              <a:rPr lang="it-IT" dirty="0" smtClean="0"/>
              <a:t>):</a:t>
            </a:r>
            <a:r>
              <a:rPr lang="it-IT" dirty="0"/>
              <a:t> </a:t>
            </a:r>
            <a:r>
              <a:rPr lang="it-IT" dirty="0" smtClean="0"/>
              <a:t>difficoltà di apprendimento con materiale nuovo e insolito</a:t>
            </a:r>
            <a:endParaRPr lang="it-IT" dirty="0"/>
          </a:p>
          <a:p>
            <a:pPr lvl="0">
              <a:buFont typeface="+mj-lt"/>
              <a:buAutoNum type="arabicParenR"/>
            </a:pPr>
            <a:r>
              <a:rPr lang="it-IT" dirty="0"/>
              <a:t>Problemi di coordinazione psicomotoria </a:t>
            </a:r>
            <a:r>
              <a:rPr lang="it-IT" dirty="0"/>
              <a:t>(psicomotricità </a:t>
            </a:r>
            <a:r>
              <a:rPr lang="it-IT" dirty="0" smtClean="0"/>
              <a:t>complessa, prassie, sport</a:t>
            </a:r>
            <a:r>
              <a:rPr lang="it-IT" dirty="0" smtClean="0"/>
              <a:t>-educazione </a:t>
            </a:r>
            <a:r>
              <a:rPr lang="it-IT" dirty="0" smtClean="0"/>
              <a:t>fisica, puzzle, costruzioni)</a:t>
            </a:r>
          </a:p>
          <a:p>
            <a:pPr lvl="0">
              <a:buFont typeface="+mj-lt"/>
              <a:buAutoNum type="arabicParenR"/>
            </a:pPr>
            <a:r>
              <a:rPr lang="it-IT" dirty="0" smtClean="0"/>
              <a:t>Deficit </a:t>
            </a:r>
            <a:r>
              <a:rPr lang="it-IT" dirty="0" err="1" smtClean="0"/>
              <a:t>visuo</a:t>
            </a:r>
            <a:r>
              <a:rPr lang="it-IT" dirty="0" smtClean="0"/>
              <a:t>-spaziali (comportamento esplorativo, organizzazione </a:t>
            </a:r>
            <a:r>
              <a:rPr lang="it-IT" dirty="0" err="1" smtClean="0"/>
              <a:t>visuo</a:t>
            </a:r>
            <a:r>
              <a:rPr lang="it-IT" dirty="0" smtClean="0"/>
              <a:t>-spaziale, disegni-orientamenti alto-basso, </a:t>
            </a:r>
            <a:r>
              <a:rPr lang="it-IT" dirty="0" err="1" smtClean="0"/>
              <a:t>sx</a:t>
            </a:r>
            <a:r>
              <a:rPr lang="it-IT" dirty="0" smtClean="0"/>
              <a:t>-dx)</a:t>
            </a:r>
          </a:p>
          <a:p>
            <a:pPr lvl="0">
              <a:buFont typeface="+mj-lt"/>
              <a:buAutoNum type="arabicParenR"/>
            </a:pPr>
            <a:r>
              <a:rPr lang="it-IT" dirty="0" smtClean="0"/>
              <a:t>Problemi in compiti cognitivi e sociali di tipo non-verbale (comunicazione non verbale-prosodia-pragmatica)</a:t>
            </a:r>
          </a:p>
          <a:p>
            <a:pPr>
              <a:buFont typeface="+mj-lt"/>
              <a:buAutoNum type="arabicParenR"/>
            </a:pPr>
            <a:r>
              <a:rPr lang="it-IT" dirty="0" smtClean="0"/>
              <a:t>Buona </a:t>
            </a:r>
            <a:r>
              <a:rPr lang="it-IT" dirty="0"/>
              <a:t>memoria verbale meccanica </a:t>
            </a:r>
            <a:r>
              <a:rPr lang="it-IT" dirty="0" smtClean="0"/>
              <a:t>ma difficoltà nella </a:t>
            </a:r>
            <a:r>
              <a:rPr lang="it-IT" dirty="0"/>
              <a:t>f</a:t>
            </a:r>
            <a:r>
              <a:rPr lang="it-IT" dirty="0" smtClean="0"/>
              <a:t>ormazione </a:t>
            </a:r>
            <a:r>
              <a:rPr lang="it-IT" dirty="0"/>
              <a:t>di concetti di natura </a:t>
            </a:r>
            <a:r>
              <a:rPr lang="it-IT" dirty="0" err="1"/>
              <a:t>visuospaziale</a:t>
            </a:r>
            <a:r>
              <a:rPr lang="it-IT" dirty="0"/>
              <a:t> e </a:t>
            </a:r>
            <a:r>
              <a:rPr lang="it-IT" dirty="0" smtClean="0"/>
              <a:t>di </a:t>
            </a:r>
            <a:r>
              <a:rPr lang="it-IT" dirty="0" err="1" smtClean="0"/>
              <a:t>problem</a:t>
            </a:r>
            <a:r>
              <a:rPr lang="it-IT" dirty="0" smtClean="0"/>
              <a:t> </a:t>
            </a:r>
            <a:r>
              <a:rPr lang="it-IT" dirty="0" err="1" smtClean="0"/>
              <a:t>solving</a:t>
            </a:r>
            <a:r>
              <a:rPr lang="it-IT" dirty="0" smtClean="0"/>
              <a:t>; preferenza per lo </a:t>
            </a:r>
            <a:r>
              <a:rPr lang="it-IT" dirty="0" smtClean="0"/>
              <a:t>studio </a:t>
            </a:r>
            <a:r>
              <a:rPr lang="it-IT" dirty="0" smtClean="0"/>
              <a:t>a memoria)</a:t>
            </a:r>
            <a:endParaRPr lang="it-IT" dirty="0"/>
          </a:p>
          <a:p>
            <a:pPr lvl="0">
              <a:buFont typeface="+mj-lt"/>
              <a:buAutoNum type="arabicParenR"/>
            </a:pPr>
            <a:r>
              <a:rPr lang="it-IT" dirty="0"/>
              <a:t>Difficoltà in aritmetica e discreto successo in lettura e scrittura (con eccezione del </a:t>
            </a:r>
            <a:r>
              <a:rPr lang="it-IT" dirty="0" smtClean="0"/>
              <a:t>grafismo-gestione dell’orientamento nella scrittura) </a:t>
            </a:r>
            <a:endParaRPr lang="it-IT" dirty="0"/>
          </a:p>
          <a:p>
            <a:pPr lvl="0">
              <a:buFont typeface="+mj-lt"/>
              <a:buAutoNum type="arabicParenR"/>
            </a:pPr>
            <a:r>
              <a:rPr lang="it-IT" dirty="0"/>
              <a:t>Difficoltà di adattamento a nuove situazioni sociali </a:t>
            </a:r>
            <a:r>
              <a:rPr lang="it-IT" dirty="0" smtClean="0"/>
              <a:t>(esplorazione-situazione nuove)</a:t>
            </a:r>
            <a:endParaRPr lang="it-IT" dirty="0"/>
          </a:p>
          <a:p>
            <a:pPr lvl="0">
              <a:buFont typeface="+mj-lt"/>
              <a:buAutoNum type="arabicParenR"/>
            </a:pPr>
            <a:r>
              <a:rPr lang="it-IT" dirty="0"/>
              <a:t>Verbosità </a:t>
            </a:r>
          </a:p>
          <a:p>
            <a:pPr lvl="0">
              <a:buFont typeface="+mj-lt"/>
              <a:buAutoNum type="arabicParenR"/>
            </a:pPr>
            <a:r>
              <a:rPr lang="it-IT" dirty="0"/>
              <a:t>Deficit di giudizio sociale </a:t>
            </a:r>
            <a:r>
              <a:rPr lang="it-IT" dirty="0" smtClean="0"/>
              <a:t>(ce l’hanno con me)</a:t>
            </a:r>
            <a:endParaRPr lang="it-IT" dirty="0"/>
          </a:p>
          <a:p>
            <a:pPr lvl="0">
              <a:buFont typeface="+mj-lt"/>
              <a:buAutoNum type="arabicParenR"/>
            </a:pPr>
            <a:r>
              <a:rPr lang="it-IT" dirty="0"/>
              <a:t>Discrepanza fra QI verbale (più alto) e QI di performance (più basso)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989771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"/>
          <p:cNvGrpSpPr>
            <a:grpSpLocks/>
          </p:cNvGrpSpPr>
          <p:nvPr/>
        </p:nvGrpSpPr>
        <p:grpSpPr bwMode="auto">
          <a:xfrm>
            <a:off x="4191895" y="1211263"/>
            <a:ext cx="4881562" cy="3689350"/>
            <a:chOff x="963" y="1377"/>
            <a:chExt cx="7688" cy="5810"/>
          </a:xfrm>
        </p:grpSpPr>
        <p:sp>
          <p:nvSpPr>
            <p:cNvPr id="8" name="Rectangle 2"/>
            <p:cNvSpPr>
              <a:spLocks noChangeArrowheads="1"/>
            </p:cNvSpPr>
            <p:nvPr/>
          </p:nvSpPr>
          <p:spPr bwMode="auto">
            <a:xfrm>
              <a:off x="1625" y="2741"/>
              <a:ext cx="4697" cy="3337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9" name="Line 3"/>
            <p:cNvSpPr>
              <a:spLocks noChangeShapeType="1"/>
            </p:cNvSpPr>
            <p:nvPr/>
          </p:nvSpPr>
          <p:spPr bwMode="auto">
            <a:xfrm>
              <a:off x="3974" y="2741"/>
              <a:ext cx="0" cy="334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0" name="Oval 4"/>
            <p:cNvSpPr>
              <a:spLocks noChangeArrowheads="1"/>
            </p:cNvSpPr>
            <p:nvPr/>
          </p:nvSpPr>
          <p:spPr bwMode="auto">
            <a:xfrm>
              <a:off x="5305" y="3568"/>
              <a:ext cx="654" cy="629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1" name="Line 5"/>
            <p:cNvSpPr>
              <a:spLocks noChangeShapeType="1"/>
            </p:cNvSpPr>
            <p:nvPr/>
          </p:nvSpPr>
          <p:spPr bwMode="auto">
            <a:xfrm>
              <a:off x="3511" y="4076"/>
              <a:ext cx="457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2" name="Line 6"/>
            <p:cNvSpPr>
              <a:spLocks noChangeShapeType="1"/>
            </p:cNvSpPr>
            <p:nvPr/>
          </p:nvSpPr>
          <p:spPr bwMode="auto">
            <a:xfrm>
              <a:off x="1635" y="3466"/>
              <a:ext cx="986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" name="Line 7"/>
            <p:cNvSpPr>
              <a:spLocks noChangeShapeType="1"/>
            </p:cNvSpPr>
            <p:nvPr/>
          </p:nvSpPr>
          <p:spPr bwMode="auto">
            <a:xfrm>
              <a:off x="2560" y="3398"/>
              <a:ext cx="1404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4" name="Line 8"/>
            <p:cNvSpPr>
              <a:spLocks noChangeShapeType="1"/>
            </p:cNvSpPr>
            <p:nvPr/>
          </p:nvSpPr>
          <p:spPr bwMode="auto">
            <a:xfrm>
              <a:off x="3049" y="3752"/>
              <a:ext cx="932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5" name="Line 9"/>
            <p:cNvSpPr>
              <a:spLocks noChangeShapeType="1"/>
            </p:cNvSpPr>
            <p:nvPr/>
          </p:nvSpPr>
          <p:spPr bwMode="auto">
            <a:xfrm>
              <a:off x="2114" y="3084"/>
              <a:ext cx="1840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6" name="Line 10"/>
            <p:cNvSpPr>
              <a:spLocks noChangeShapeType="1"/>
            </p:cNvSpPr>
            <p:nvPr/>
          </p:nvSpPr>
          <p:spPr bwMode="auto">
            <a:xfrm>
              <a:off x="4482" y="2769"/>
              <a:ext cx="0" cy="1289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7" name="Line 11"/>
            <p:cNvSpPr>
              <a:spLocks noChangeShapeType="1"/>
            </p:cNvSpPr>
            <p:nvPr/>
          </p:nvSpPr>
          <p:spPr bwMode="auto">
            <a:xfrm>
              <a:off x="6322" y="4396"/>
              <a:ext cx="2058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8" name="Line 12"/>
            <p:cNvSpPr>
              <a:spLocks noChangeShapeType="1"/>
            </p:cNvSpPr>
            <p:nvPr/>
          </p:nvSpPr>
          <p:spPr bwMode="auto">
            <a:xfrm>
              <a:off x="7097" y="3365"/>
              <a:ext cx="0" cy="2057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9" name="AutoShape 13"/>
            <p:cNvSpPr>
              <a:spLocks noChangeArrowheads="1"/>
            </p:cNvSpPr>
            <p:nvPr/>
          </p:nvSpPr>
          <p:spPr bwMode="auto">
            <a:xfrm>
              <a:off x="8153" y="4415"/>
              <a:ext cx="498" cy="1053"/>
            </a:xfrm>
            <a:prstGeom prst="diamond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CC99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0" name="AutoShape 14"/>
            <p:cNvSpPr>
              <a:spLocks noChangeArrowheads="1"/>
            </p:cNvSpPr>
            <p:nvPr/>
          </p:nvSpPr>
          <p:spPr bwMode="auto">
            <a:xfrm>
              <a:off x="3978" y="1379"/>
              <a:ext cx="2337" cy="1356"/>
            </a:xfrm>
            <a:prstGeom prst="rtTriangle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1" name="Line 15"/>
            <p:cNvSpPr>
              <a:spLocks noChangeShapeType="1"/>
            </p:cNvSpPr>
            <p:nvPr/>
          </p:nvSpPr>
          <p:spPr bwMode="auto">
            <a:xfrm flipH="1">
              <a:off x="4442" y="4615"/>
              <a:ext cx="367" cy="482"/>
            </a:xfrm>
            <a:prstGeom prst="line">
              <a:avLst/>
            </a:prstGeom>
            <a:noFill/>
            <a:ln w="25400">
              <a:solidFill>
                <a:srgbClr val="33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2" name="Rectangle 16"/>
            <p:cNvSpPr>
              <a:spLocks noChangeArrowheads="1"/>
            </p:cNvSpPr>
            <p:nvPr/>
          </p:nvSpPr>
          <p:spPr bwMode="auto">
            <a:xfrm>
              <a:off x="1631" y="6076"/>
              <a:ext cx="1114" cy="1111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9900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3" name="Line 17"/>
            <p:cNvSpPr>
              <a:spLocks noChangeShapeType="1"/>
            </p:cNvSpPr>
            <p:nvPr/>
          </p:nvSpPr>
          <p:spPr bwMode="auto">
            <a:xfrm>
              <a:off x="2763" y="6677"/>
              <a:ext cx="2881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4" name="Line 18"/>
            <p:cNvSpPr>
              <a:spLocks noChangeShapeType="1"/>
            </p:cNvSpPr>
            <p:nvPr/>
          </p:nvSpPr>
          <p:spPr bwMode="auto">
            <a:xfrm>
              <a:off x="5354" y="6377"/>
              <a:ext cx="0" cy="613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5" name="Line 19"/>
            <p:cNvSpPr>
              <a:spLocks noChangeShapeType="1"/>
            </p:cNvSpPr>
            <p:nvPr/>
          </p:nvSpPr>
          <p:spPr bwMode="auto">
            <a:xfrm>
              <a:off x="3974" y="6052"/>
              <a:ext cx="0" cy="617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6" name="Line 20"/>
            <p:cNvSpPr>
              <a:spLocks noChangeShapeType="1"/>
            </p:cNvSpPr>
            <p:nvPr/>
          </p:nvSpPr>
          <p:spPr bwMode="auto">
            <a:xfrm>
              <a:off x="1626" y="6076"/>
              <a:ext cx="1107" cy="109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7" name="Line 21"/>
            <p:cNvSpPr>
              <a:spLocks noChangeShapeType="1"/>
            </p:cNvSpPr>
            <p:nvPr/>
          </p:nvSpPr>
          <p:spPr bwMode="auto">
            <a:xfrm flipH="1">
              <a:off x="4713" y="4809"/>
              <a:ext cx="367" cy="481"/>
            </a:xfrm>
            <a:prstGeom prst="line">
              <a:avLst/>
            </a:prstGeom>
            <a:noFill/>
            <a:ln w="25400">
              <a:solidFill>
                <a:srgbClr val="33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8" name="Line 22"/>
            <p:cNvSpPr>
              <a:spLocks noChangeShapeType="1"/>
            </p:cNvSpPr>
            <p:nvPr/>
          </p:nvSpPr>
          <p:spPr bwMode="auto">
            <a:xfrm flipH="1">
              <a:off x="5004" y="5012"/>
              <a:ext cx="366" cy="482"/>
            </a:xfrm>
            <a:prstGeom prst="line">
              <a:avLst/>
            </a:prstGeom>
            <a:noFill/>
            <a:ln w="25400">
              <a:solidFill>
                <a:srgbClr val="33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9" name="Line 23"/>
            <p:cNvSpPr>
              <a:spLocks noChangeShapeType="1"/>
            </p:cNvSpPr>
            <p:nvPr/>
          </p:nvSpPr>
          <p:spPr bwMode="auto">
            <a:xfrm flipH="1">
              <a:off x="5285" y="5215"/>
              <a:ext cx="366" cy="482"/>
            </a:xfrm>
            <a:prstGeom prst="line">
              <a:avLst/>
            </a:prstGeom>
            <a:noFill/>
            <a:ln w="25400">
              <a:solidFill>
                <a:srgbClr val="33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0" name="Line 24"/>
            <p:cNvSpPr>
              <a:spLocks noChangeShapeType="1"/>
            </p:cNvSpPr>
            <p:nvPr/>
          </p:nvSpPr>
          <p:spPr bwMode="auto">
            <a:xfrm flipH="1">
              <a:off x="5556" y="5409"/>
              <a:ext cx="366" cy="482"/>
            </a:xfrm>
            <a:prstGeom prst="line">
              <a:avLst/>
            </a:prstGeom>
            <a:noFill/>
            <a:ln w="25400">
              <a:solidFill>
                <a:srgbClr val="33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1" name="Rectangle 25"/>
            <p:cNvSpPr>
              <a:spLocks noChangeArrowheads="1"/>
            </p:cNvSpPr>
            <p:nvPr/>
          </p:nvSpPr>
          <p:spPr bwMode="auto">
            <a:xfrm>
              <a:off x="1626" y="3610"/>
              <a:ext cx="1171" cy="1625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2" name="AutoShape 26"/>
            <p:cNvSpPr>
              <a:spLocks noChangeArrowheads="1"/>
            </p:cNvSpPr>
            <p:nvPr/>
          </p:nvSpPr>
          <p:spPr bwMode="auto">
            <a:xfrm rot="5393735">
              <a:off x="5690" y="3366"/>
              <a:ext cx="3330" cy="2078"/>
            </a:xfrm>
            <a:prstGeom prst="triangle">
              <a:avLst>
                <a:gd name="adj" fmla="val 50000"/>
              </a:avLst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3" name="Line 27"/>
            <p:cNvSpPr>
              <a:spLocks noChangeShapeType="1"/>
            </p:cNvSpPr>
            <p:nvPr/>
          </p:nvSpPr>
          <p:spPr bwMode="auto">
            <a:xfrm flipH="1">
              <a:off x="1623" y="4401"/>
              <a:ext cx="4693" cy="9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4" name="Line 28"/>
            <p:cNvSpPr>
              <a:spLocks noChangeShapeType="1"/>
            </p:cNvSpPr>
            <p:nvPr/>
          </p:nvSpPr>
          <p:spPr bwMode="auto">
            <a:xfrm flipH="1">
              <a:off x="1613" y="3610"/>
              <a:ext cx="1172" cy="1616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5" name="Line 29"/>
            <p:cNvSpPr>
              <a:spLocks noChangeShapeType="1"/>
            </p:cNvSpPr>
            <p:nvPr/>
          </p:nvSpPr>
          <p:spPr bwMode="auto">
            <a:xfrm>
              <a:off x="1631" y="3610"/>
              <a:ext cx="1154" cy="1626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6" name="Line 30"/>
            <p:cNvSpPr>
              <a:spLocks noChangeShapeType="1"/>
            </p:cNvSpPr>
            <p:nvPr/>
          </p:nvSpPr>
          <p:spPr bwMode="auto">
            <a:xfrm flipV="1">
              <a:off x="1613" y="2748"/>
              <a:ext cx="4694" cy="3323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7" name="Line 31"/>
            <p:cNvSpPr>
              <a:spLocks noChangeShapeType="1"/>
            </p:cNvSpPr>
            <p:nvPr/>
          </p:nvSpPr>
          <p:spPr bwMode="auto">
            <a:xfrm>
              <a:off x="1623" y="2748"/>
              <a:ext cx="4693" cy="3323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8" name="Oval 32"/>
            <p:cNvSpPr>
              <a:spLocks noChangeAspect="1" noChangeArrowheads="1"/>
            </p:cNvSpPr>
            <p:nvPr/>
          </p:nvSpPr>
          <p:spPr bwMode="auto">
            <a:xfrm>
              <a:off x="5483" y="3782"/>
              <a:ext cx="55" cy="55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9" name="Oval 33"/>
            <p:cNvSpPr>
              <a:spLocks noChangeAspect="1" noChangeArrowheads="1"/>
            </p:cNvSpPr>
            <p:nvPr/>
          </p:nvSpPr>
          <p:spPr bwMode="auto">
            <a:xfrm>
              <a:off x="5611" y="3984"/>
              <a:ext cx="55" cy="55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0" name="Oval 34"/>
            <p:cNvSpPr>
              <a:spLocks noChangeAspect="1" noChangeArrowheads="1"/>
            </p:cNvSpPr>
            <p:nvPr/>
          </p:nvSpPr>
          <p:spPr bwMode="auto">
            <a:xfrm>
              <a:off x="5740" y="3792"/>
              <a:ext cx="54" cy="5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1" name="Line 35"/>
            <p:cNvSpPr>
              <a:spLocks noChangeShapeType="1"/>
            </p:cNvSpPr>
            <p:nvPr/>
          </p:nvSpPr>
          <p:spPr bwMode="auto">
            <a:xfrm>
              <a:off x="1268" y="3011"/>
              <a:ext cx="355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2" name="Line 36"/>
            <p:cNvSpPr>
              <a:spLocks noChangeShapeType="1"/>
            </p:cNvSpPr>
            <p:nvPr/>
          </p:nvSpPr>
          <p:spPr bwMode="auto">
            <a:xfrm flipV="1">
              <a:off x="1246" y="1377"/>
              <a:ext cx="0" cy="3024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3" name="Line 37"/>
            <p:cNvSpPr>
              <a:spLocks noChangeShapeType="1"/>
            </p:cNvSpPr>
            <p:nvPr/>
          </p:nvSpPr>
          <p:spPr bwMode="auto">
            <a:xfrm>
              <a:off x="963" y="1664"/>
              <a:ext cx="591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</p:grpSp>
    </p:spTree>
    <p:extLst>
      <p:ext uri="{BB962C8B-B14F-4D97-AF65-F5344CB8AC3E}">
        <p14:creationId xmlns:p14="http://schemas.microsoft.com/office/powerpoint/2010/main" val="31031529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2414131" y="1969475"/>
            <a:ext cx="8558669" cy="3967744"/>
          </a:xfrm>
        </p:spPr>
        <p:txBody>
          <a:bodyPr>
            <a:normAutofit/>
          </a:bodyPr>
          <a:lstStyle/>
          <a:p>
            <a:pPr algn="just"/>
            <a:r>
              <a:rPr lang="it-IT" dirty="0" err="1" smtClean="0"/>
              <a:t>Cornoldi</a:t>
            </a:r>
            <a:r>
              <a:rPr lang="it-IT" dirty="0" smtClean="0"/>
              <a:t> </a:t>
            </a:r>
            <a:r>
              <a:rPr lang="it-IT" dirty="0"/>
              <a:t>e collaboratori hanno recentemente proposto una spiegazione diversa delle difficoltà comprese nella SNV, centrando l'attenzione sulla </a:t>
            </a:r>
            <a:r>
              <a:rPr lang="it-IT" u="sng" dirty="0"/>
              <a:t>memoria di lavoro </a:t>
            </a:r>
            <a:r>
              <a:rPr lang="it-IT" u="sng" dirty="0" err="1"/>
              <a:t>visuo</a:t>
            </a:r>
            <a:r>
              <a:rPr lang="it-IT" u="sng" dirty="0"/>
              <a:t>-spaziale</a:t>
            </a:r>
            <a:r>
              <a:rPr lang="it-IT" dirty="0"/>
              <a:t>. Essi ipotizzano infatti che la difficoltà di analisi dell'informazione </a:t>
            </a:r>
            <a:r>
              <a:rPr lang="it-IT" dirty="0" err="1"/>
              <a:t>visuo</a:t>
            </a:r>
            <a:r>
              <a:rPr lang="it-IT" dirty="0"/>
              <a:t>-spaziale dipenda dall'incapacità di trattenere nel </a:t>
            </a:r>
            <a:r>
              <a:rPr lang="it-IT" u="sng" dirty="0" smtClean="0"/>
              <a:t>taccuino </a:t>
            </a:r>
            <a:r>
              <a:rPr lang="it-IT" u="sng" dirty="0" err="1" smtClean="0"/>
              <a:t>visuo</a:t>
            </a:r>
            <a:r>
              <a:rPr lang="it-IT" u="sng" dirty="0" smtClean="0"/>
              <a:t>-spaziale </a:t>
            </a:r>
            <a:r>
              <a:rPr lang="it-IT" dirty="0" smtClean="0"/>
              <a:t>le </a:t>
            </a:r>
            <a:r>
              <a:rPr lang="it-IT" dirty="0"/>
              <a:t>informazioni al fine di poterle elaborare.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7" name="Segnaposto testo 2"/>
          <p:cNvSpPr txBox="1">
            <a:spLocks/>
          </p:cNvSpPr>
          <p:nvPr/>
        </p:nvSpPr>
        <p:spPr>
          <a:xfrm>
            <a:off x="2764292" y="1353462"/>
            <a:ext cx="3992732" cy="57626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2400" b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20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 smtClean="0"/>
              <a:t>Deficit primari</a:t>
            </a:r>
            <a:endParaRPr lang="it-IT" dirty="0"/>
          </a:p>
        </p:txBody>
      </p:sp>
      <p:sp>
        <p:nvSpPr>
          <p:cNvPr id="9" name="Titolo 1"/>
          <p:cNvSpPr txBox="1">
            <a:spLocks/>
          </p:cNvSpPr>
          <p:nvPr/>
        </p:nvSpPr>
        <p:spPr>
          <a:xfrm>
            <a:off x="2745324" y="609083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it-IT" dirty="0" smtClean="0"/>
              <a:t>Ipotesi </a:t>
            </a:r>
            <a:r>
              <a:rPr lang="it-IT" dirty="0" smtClean="0"/>
              <a:t>esplicative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660820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2477689" y="2180222"/>
            <a:ext cx="8558669" cy="3967744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La carenza però non sarebbe nel "magazzino passivo", quanto piuttosto nella capacità di manipolare i contenuti della memoria ai diversi livelli di attività: per conservare a lungo l'informazione, per analizzarla ed "aggiustarla", per trasformarla e reinterpretarla.  </a:t>
            </a:r>
          </a:p>
          <a:p>
            <a:pPr algn="just"/>
            <a:r>
              <a:rPr lang="it-IT" dirty="0" smtClean="0"/>
              <a:t>Secondo </a:t>
            </a:r>
            <a:r>
              <a:rPr lang="it-IT" dirty="0" err="1" smtClean="0"/>
              <a:t>Cornoldi</a:t>
            </a:r>
            <a:r>
              <a:rPr lang="it-IT" dirty="0" smtClean="0"/>
              <a:t> (1999) queste operazioni coinvolgono l'attività </a:t>
            </a:r>
            <a:r>
              <a:rPr lang="it-IT" b="1" dirty="0" smtClean="0"/>
              <a:t>immaginativa visiva</a:t>
            </a:r>
            <a:r>
              <a:rPr lang="it-IT" dirty="0" smtClean="0"/>
              <a:t>. Infatti, le immagini mentali richiedono che </a:t>
            </a:r>
            <a:r>
              <a:rPr lang="it-IT" b="1" dirty="0" smtClean="0"/>
              <a:t>contenuti </a:t>
            </a:r>
            <a:r>
              <a:rPr lang="it-IT" b="1" dirty="0" err="1" smtClean="0"/>
              <a:t>visuo</a:t>
            </a:r>
            <a:r>
              <a:rPr lang="it-IT" b="1" dirty="0" smtClean="0"/>
              <a:t>-spaziali</a:t>
            </a:r>
            <a:r>
              <a:rPr lang="it-IT" dirty="0" smtClean="0"/>
              <a:t>, sia di esperienze immediatamente precedenti sia appartenenti al mondo dei ricordi, siano organizzati ed elaborati dalla memoria </a:t>
            </a:r>
            <a:r>
              <a:rPr lang="it-IT" dirty="0"/>
              <a:t>di lavoro. </a:t>
            </a:r>
          </a:p>
          <a:p>
            <a:pPr marL="0" indent="0" algn="just">
              <a:buNone/>
            </a:pPr>
            <a:endParaRPr lang="it-IT" dirty="0"/>
          </a:p>
        </p:txBody>
      </p:sp>
      <p:sp>
        <p:nvSpPr>
          <p:cNvPr id="7" name="Segnaposto testo 2"/>
          <p:cNvSpPr txBox="1">
            <a:spLocks/>
          </p:cNvSpPr>
          <p:nvPr/>
        </p:nvSpPr>
        <p:spPr>
          <a:xfrm>
            <a:off x="2764292" y="1353462"/>
            <a:ext cx="3992732" cy="57626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2400" b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20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 smtClean="0"/>
              <a:t>Deficit primari</a:t>
            </a:r>
            <a:endParaRPr lang="it-IT" dirty="0"/>
          </a:p>
        </p:txBody>
      </p:sp>
      <p:sp>
        <p:nvSpPr>
          <p:cNvPr id="9" name="Titolo 1"/>
          <p:cNvSpPr txBox="1">
            <a:spLocks/>
          </p:cNvSpPr>
          <p:nvPr/>
        </p:nvSpPr>
        <p:spPr>
          <a:xfrm>
            <a:off x="2745324" y="609083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it-IT" dirty="0" smtClean="0"/>
              <a:t>Ipotesi </a:t>
            </a:r>
            <a:r>
              <a:rPr lang="it-IT" dirty="0" err="1" smtClean="0"/>
              <a:t>ecplicative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500127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2414131" y="1545249"/>
            <a:ext cx="8558669" cy="5056847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it-IT" dirty="0" smtClean="0"/>
              <a:t>blocco </a:t>
            </a:r>
            <a:r>
              <a:rPr lang="it-IT" dirty="0"/>
              <a:t>di fronte a consegne difficili: probabilmente questa è una modalità difensiva per non lasciarsi sopraffare dall'eccessivo carico di informazioni che deve gestire (la capacità di memoria </a:t>
            </a:r>
            <a:r>
              <a:rPr lang="it-IT" dirty="0" err="1"/>
              <a:t>visuo</a:t>
            </a:r>
            <a:r>
              <a:rPr lang="it-IT" dirty="0"/>
              <a:t>-spaziale è limitata); </a:t>
            </a:r>
          </a:p>
          <a:p>
            <a:r>
              <a:rPr lang="it-IT" dirty="0"/>
              <a:t>approccio al compito di tipo top-down: il bambino agisce soprattutto in base agli schemi mentali attivati, più che alle informazioni esterne; tende a fissarsi su un'idea senza prestare sufficiente attenzione agli stimoli esterni: ne consegue una certa perseveranza nell'errore o difficoltà a cambiare set di risposta; </a:t>
            </a:r>
            <a:endParaRPr lang="it-IT" dirty="0" smtClean="0"/>
          </a:p>
          <a:p>
            <a:r>
              <a:rPr lang="it-IT" dirty="0" smtClean="0"/>
              <a:t>impaccio </a:t>
            </a:r>
            <a:r>
              <a:rPr lang="it-IT" dirty="0"/>
              <a:t>di fronte alla novità: soggetti top-down vedono quello che hanno in mente e non si accorgono delle eccezioni o dei particolari nuovi; </a:t>
            </a:r>
            <a:endParaRPr lang="it-IT" dirty="0"/>
          </a:p>
          <a:p>
            <a:pPr lvl="0"/>
            <a:r>
              <a:rPr lang="it-IT" dirty="0"/>
              <a:t>difficoltà nel manipolare, costruire e progettare l'immagine mentale; </a:t>
            </a:r>
          </a:p>
          <a:p>
            <a:pPr lvl="0"/>
            <a:r>
              <a:rPr lang="it-IT" dirty="0"/>
              <a:t>difficoltà nella pianificazione e progettazione di molti compiti; </a:t>
            </a:r>
          </a:p>
          <a:p>
            <a:pPr lvl="0"/>
            <a:r>
              <a:rPr lang="it-IT" dirty="0" smtClean="0"/>
              <a:t>difficoltà </a:t>
            </a:r>
            <a:r>
              <a:rPr lang="it-IT" dirty="0"/>
              <a:t>della memoria di lavoro </a:t>
            </a:r>
            <a:r>
              <a:rPr lang="it-IT" dirty="0" err="1"/>
              <a:t>visuo</a:t>
            </a:r>
            <a:r>
              <a:rPr lang="it-IT" dirty="0"/>
              <a:t>-spaziale; vengono compromessi anche altri processi che richiedono molte risorse </a:t>
            </a:r>
            <a:r>
              <a:rPr lang="it-IT" dirty="0" err="1"/>
              <a:t>attentive</a:t>
            </a:r>
            <a:r>
              <a:rPr lang="it-IT" dirty="0"/>
              <a:t> e di controllo e che riguardano più strettamente l'esecutivo centrale, ovvero le componenti più attive del sistema di memoria di lavoro (difficoltà generalizzate).</a:t>
            </a:r>
          </a:p>
          <a:p>
            <a:r>
              <a:rPr lang="it-IT" dirty="0" smtClean="0"/>
              <a:t>uso </a:t>
            </a:r>
            <a:r>
              <a:rPr lang="it-IT" dirty="0"/>
              <a:t>privilegiato del canale uditivo-verbale per elaborare le informazioni ed </a:t>
            </a:r>
            <a:r>
              <a:rPr lang="it-IT" dirty="0" smtClean="0"/>
              <a:t>uso del </a:t>
            </a:r>
            <a:r>
              <a:rPr lang="it-IT" dirty="0"/>
              <a:t>linguaggio a supporto e compensazione del deficit </a:t>
            </a:r>
            <a:r>
              <a:rPr lang="it-IT" dirty="0" err="1"/>
              <a:t>visuo</a:t>
            </a:r>
            <a:r>
              <a:rPr lang="it-IT" dirty="0"/>
              <a:t>-spaziale.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7" name="Segnaposto testo 2"/>
          <p:cNvSpPr txBox="1">
            <a:spLocks/>
          </p:cNvSpPr>
          <p:nvPr/>
        </p:nvSpPr>
        <p:spPr>
          <a:xfrm>
            <a:off x="2745324" y="1889973"/>
            <a:ext cx="8208508" cy="57626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2400" b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20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1400" dirty="0"/>
          </a:p>
        </p:txBody>
      </p:sp>
      <p:sp>
        <p:nvSpPr>
          <p:cNvPr id="9" name="Titolo 1"/>
          <p:cNvSpPr txBox="1">
            <a:spLocks/>
          </p:cNvSpPr>
          <p:nvPr/>
        </p:nvSpPr>
        <p:spPr>
          <a:xfrm>
            <a:off x="2745324" y="609083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it-IT" dirty="0" smtClean="0"/>
              <a:t>E a scuola?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885883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1790353" y="1545465"/>
            <a:ext cx="10022918" cy="5056631"/>
          </a:xfrm>
        </p:spPr>
        <p:txBody>
          <a:bodyPr>
            <a:normAutofit/>
          </a:bodyPr>
          <a:lstStyle/>
          <a:p>
            <a:pPr lvl="0"/>
            <a:r>
              <a:rPr lang="it-IT" dirty="0" smtClean="0"/>
              <a:t>aritmetica 	(</a:t>
            </a:r>
            <a:r>
              <a:rPr lang="it-IT" dirty="0"/>
              <a:t>soprattutto per gli aspetti relativi alle abilità </a:t>
            </a:r>
            <a:r>
              <a:rPr lang="it-IT" dirty="0" err="1"/>
              <a:t>visuo</a:t>
            </a:r>
            <a:r>
              <a:rPr lang="it-IT" dirty="0"/>
              <a:t>-spaziali: comprensione del valore posizionale del numero, corretti allineamenti, </a:t>
            </a:r>
            <a:r>
              <a:rPr lang="it-IT" dirty="0" smtClean="0"/>
              <a:t>prestito riporto,…) </a:t>
            </a:r>
            <a:r>
              <a:rPr lang="it-IT" dirty="0"/>
              <a:t/>
            </a:r>
            <a:br>
              <a:rPr lang="it-IT" dirty="0"/>
            </a:br>
            <a:r>
              <a:rPr lang="it-IT" dirty="0" smtClean="0"/>
              <a:t>faticano </a:t>
            </a:r>
            <a:r>
              <a:rPr lang="it-IT" dirty="0"/>
              <a:t>nell'incolonnamento di cifre e nel riconoscimento dei segni di addizione </a:t>
            </a:r>
            <a:r>
              <a:rPr lang="it-IT" dirty="0" smtClean="0"/>
              <a:t>e moltiplicazione;</a:t>
            </a:r>
            <a:br>
              <a:rPr lang="it-IT" dirty="0" smtClean="0"/>
            </a:br>
            <a:r>
              <a:rPr lang="it-IT" dirty="0" smtClean="0"/>
              <a:t>possono </a:t>
            </a:r>
            <a:r>
              <a:rPr lang="it-IT" dirty="0"/>
              <a:t>manifestare anche errori (inversioni) nella lettura dei numeri oltre a difficoltà nel </a:t>
            </a:r>
            <a:r>
              <a:rPr lang="it-IT" dirty="0" smtClean="0"/>
              <a:t>	mantenere </a:t>
            </a:r>
            <a:r>
              <a:rPr lang="it-IT" dirty="0"/>
              <a:t>la </a:t>
            </a:r>
            <a:r>
              <a:rPr lang="it-IT" dirty="0" smtClean="0"/>
              <a:t>direzione </a:t>
            </a:r>
            <a:r>
              <a:rPr lang="it-IT" dirty="0"/>
              <a:t>di svolgimento dell'operazione. 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Si </a:t>
            </a:r>
            <a:r>
              <a:rPr lang="it-IT" dirty="0"/>
              <a:t>può osservare una generale tendenza alla perseverazione ed una incapacità ad adattare le </a:t>
            </a:r>
            <a:r>
              <a:rPr lang="it-IT" dirty="0" smtClean="0"/>
              <a:t>risposte </a:t>
            </a:r>
            <a:r>
              <a:rPr lang="it-IT" dirty="0"/>
              <a:t>a differenti richieste imposte dal compito.</a:t>
            </a:r>
            <a:br>
              <a:rPr lang="it-IT" dirty="0"/>
            </a:br>
            <a:endParaRPr lang="it-IT" dirty="0"/>
          </a:p>
          <a:p>
            <a:pPr lvl="0"/>
            <a:r>
              <a:rPr lang="it-IT" dirty="0"/>
              <a:t>geometria </a:t>
            </a:r>
            <a:r>
              <a:rPr lang="it-IT" dirty="0" smtClean="0"/>
              <a:t>e tecnica/tecnologia (</a:t>
            </a:r>
            <a:r>
              <a:rPr lang="it-IT" dirty="0"/>
              <a:t>difficoltà nel riconoscere le figure e nel ricordare le formule, oltre che nella manipolazione delle caratteristiche delle figure geometriche (base, altezza, diagonale...).</a:t>
            </a:r>
          </a:p>
          <a:p>
            <a:pPr lvl="0"/>
            <a:r>
              <a:rPr lang="it-IT" dirty="0"/>
              <a:t>scienze </a:t>
            </a:r>
            <a:r>
              <a:rPr lang="it-IT" dirty="0" smtClean="0"/>
              <a:t>(chimica, biologia…) </a:t>
            </a:r>
            <a:r>
              <a:rPr lang="it-IT" dirty="0"/>
              <a:t>comprendono a fatica grafici e tabelle come anche i rapporti spazio-temporali e le relazioni causa-effetto tra gli eventi (ciò può portare anche a dei problemi con la </a:t>
            </a:r>
            <a:r>
              <a:rPr lang="it-IT" u="sng" dirty="0"/>
              <a:t>storia</a:t>
            </a:r>
            <a:r>
              <a:rPr lang="it-IT" dirty="0" smtClean="0"/>
              <a:t>), scarso adattamento dei dati alla realtà</a:t>
            </a: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7" name="Segnaposto testo 2"/>
          <p:cNvSpPr txBox="1">
            <a:spLocks/>
          </p:cNvSpPr>
          <p:nvPr/>
        </p:nvSpPr>
        <p:spPr>
          <a:xfrm>
            <a:off x="2745324" y="1889973"/>
            <a:ext cx="8208508" cy="57626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2400" b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20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1400" dirty="0"/>
          </a:p>
        </p:txBody>
      </p:sp>
      <p:sp>
        <p:nvSpPr>
          <p:cNvPr id="9" name="Titolo 1"/>
          <p:cNvSpPr txBox="1">
            <a:spLocks/>
          </p:cNvSpPr>
          <p:nvPr/>
        </p:nvSpPr>
        <p:spPr>
          <a:xfrm>
            <a:off x="2745324" y="609083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it-IT" dirty="0" smtClean="0"/>
              <a:t>Disturbo non verbale e apprendimento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270830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1790353" y="1545465"/>
            <a:ext cx="10022918" cy="5056631"/>
          </a:xfrm>
        </p:spPr>
        <p:txBody>
          <a:bodyPr>
            <a:normAutofit lnSpcReduction="10000"/>
          </a:bodyPr>
          <a:lstStyle/>
          <a:p>
            <a:pPr lvl="0"/>
            <a:r>
              <a:rPr lang="it-IT" dirty="0" smtClean="0"/>
              <a:t>disegno e prassie: si </a:t>
            </a:r>
            <a:r>
              <a:rPr lang="it-IT" dirty="0"/>
              <a:t>possono osservare violazioni delle proporzioni e penuria di particolari; inoltre vi è una difficoltà nell'utilizzo degli strumenti propri del disegno tecnico (riga, squadra, compasso</a:t>
            </a:r>
            <a:r>
              <a:rPr lang="it-IT" dirty="0" smtClean="0"/>
              <a:t>...</a:t>
            </a:r>
            <a:r>
              <a:rPr lang="it-IT" dirty="0" smtClean="0"/>
              <a:t>), scarsa rappresentazione di rapporti spaziali, disegno povero, scarsa capacità di copia e di riproduzione a memoria, il disegno appare povero e sembra rimandare ad uno stadio evolutivo non adeguato rispetto all’età</a:t>
            </a:r>
            <a:endParaRPr lang="it-IT" dirty="0"/>
          </a:p>
          <a:p>
            <a:pPr lvl="0"/>
            <a:r>
              <a:rPr lang="it-IT" dirty="0" smtClean="0"/>
              <a:t>comprensione </a:t>
            </a:r>
            <a:r>
              <a:rPr lang="it-IT" dirty="0"/>
              <a:t>del </a:t>
            </a:r>
            <a:r>
              <a:rPr lang="it-IT" dirty="0" smtClean="0"/>
              <a:t>testo, se include relazioni spaziali, descrizioni, rapporti tra oggetti, incapacità di integrare figura e </a:t>
            </a:r>
            <a:r>
              <a:rPr lang="it-IT" dirty="0" smtClean="0"/>
              <a:t>testo, difficoltà a costruire e lavorare su immagini mentali che includono rapporti spaziali</a:t>
            </a:r>
            <a:endParaRPr lang="it-IT" dirty="0"/>
          </a:p>
          <a:p>
            <a:pPr lvl="0"/>
            <a:r>
              <a:rPr lang="it-IT" dirty="0"/>
              <a:t>geografia </a:t>
            </a:r>
            <a:r>
              <a:rPr lang="it-IT" dirty="0" smtClean="0"/>
              <a:t>e orientamento; difficoltà nell’uso di mappe</a:t>
            </a:r>
            <a:r>
              <a:rPr lang="it-IT" dirty="0"/>
              <a:t>, </a:t>
            </a:r>
            <a:r>
              <a:rPr lang="it-IT" dirty="0" smtClean="0"/>
              <a:t>riproduzione </a:t>
            </a:r>
            <a:r>
              <a:rPr lang="it-IT" dirty="0"/>
              <a:t>di percorsi, </a:t>
            </a:r>
            <a:r>
              <a:rPr lang="it-IT" dirty="0" smtClean="0"/>
              <a:t>comprensione </a:t>
            </a:r>
            <a:r>
              <a:rPr lang="it-IT" dirty="0"/>
              <a:t>di simboli e schemi </a:t>
            </a:r>
            <a:r>
              <a:rPr lang="it-IT" dirty="0" smtClean="0"/>
              <a:t>ed elaborazione </a:t>
            </a:r>
            <a:r>
              <a:rPr lang="it-IT" dirty="0"/>
              <a:t>dei concetti </a:t>
            </a:r>
            <a:r>
              <a:rPr lang="it-IT" dirty="0" smtClean="0"/>
              <a:t>topologici, incapacità di elaborazione di informazioni </a:t>
            </a:r>
            <a:r>
              <a:rPr lang="it-IT" dirty="0" err="1" smtClean="0"/>
              <a:t>visuo</a:t>
            </a:r>
            <a:r>
              <a:rPr lang="it-IT" dirty="0" smtClean="0"/>
              <a:t>-spaziali</a:t>
            </a:r>
            <a:endParaRPr lang="it-IT" dirty="0"/>
          </a:p>
          <a:p>
            <a:pPr lvl="0"/>
            <a:r>
              <a:rPr lang="it-IT" dirty="0" smtClean="0"/>
              <a:t>informatica </a:t>
            </a:r>
          </a:p>
          <a:p>
            <a:pPr lvl="0"/>
            <a:r>
              <a:rPr lang="it-IT" dirty="0" smtClean="0"/>
              <a:t>attività motoria, rallentamenti prassici e </a:t>
            </a:r>
            <a:r>
              <a:rPr lang="it-IT" dirty="0"/>
              <a:t>incoordinazione motoria</a:t>
            </a:r>
            <a:endParaRPr lang="it-IT" dirty="0" smtClean="0"/>
          </a:p>
          <a:p>
            <a:pPr lvl="0"/>
            <a:r>
              <a:rPr lang="it-IT" dirty="0"/>
              <a:t>l</a:t>
            </a:r>
            <a:r>
              <a:rPr lang="it-IT" dirty="0" smtClean="0"/>
              <a:t>etto-scrittura specialmente all’inizio, confusione di lettere simili b-d, </a:t>
            </a:r>
            <a:r>
              <a:rPr lang="it-IT" dirty="0" err="1" smtClean="0"/>
              <a:t>p-</a:t>
            </a:r>
            <a:r>
              <a:rPr lang="it-IT" dirty="0" err="1" smtClean="0"/>
              <a:t>q</a:t>
            </a:r>
            <a:r>
              <a:rPr lang="it-IT" dirty="0" smtClean="0"/>
              <a:t>, permane lentezza</a:t>
            </a: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7" name="Segnaposto testo 2"/>
          <p:cNvSpPr txBox="1">
            <a:spLocks/>
          </p:cNvSpPr>
          <p:nvPr/>
        </p:nvSpPr>
        <p:spPr>
          <a:xfrm>
            <a:off x="2745324" y="1889973"/>
            <a:ext cx="8208508" cy="57626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2400" b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20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1400" dirty="0"/>
          </a:p>
        </p:txBody>
      </p:sp>
      <p:sp>
        <p:nvSpPr>
          <p:cNvPr id="9" name="Titolo 1"/>
          <p:cNvSpPr txBox="1">
            <a:spLocks/>
          </p:cNvSpPr>
          <p:nvPr/>
        </p:nvSpPr>
        <p:spPr>
          <a:xfrm>
            <a:off x="2745324" y="609083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it-IT" dirty="0" smtClean="0"/>
              <a:t>Disturbo non verbale e apprendimento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799949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1790353" y="1545465"/>
            <a:ext cx="10022918" cy="5056631"/>
          </a:xfrm>
        </p:spPr>
        <p:txBody>
          <a:bodyPr>
            <a:normAutofit/>
          </a:bodyPr>
          <a:lstStyle/>
          <a:p>
            <a:pPr lvl="0"/>
            <a:r>
              <a:rPr lang="it-IT" dirty="0" smtClean="0"/>
              <a:t>Competenza sociale: incapacità nel codificare segnali e simboli non linguistic</a:t>
            </a:r>
            <a:r>
              <a:rPr lang="it-IT" dirty="0" smtClean="0"/>
              <a:t>i del comportamento (mimica, postura, espressioni del viso); tendenza alla verbosità senza lasciare spazio all’altro.</a:t>
            </a: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7" name="Segnaposto testo 2"/>
          <p:cNvSpPr txBox="1">
            <a:spLocks/>
          </p:cNvSpPr>
          <p:nvPr/>
        </p:nvSpPr>
        <p:spPr>
          <a:xfrm>
            <a:off x="2745324" y="1889973"/>
            <a:ext cx="8208508" cy="57626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2400" b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20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1400" dirty="0"/>
          </a:p>
        </p:txBody>
      </p:sp>
      <p:sp>
        <p:nvSpPr>
          <p:cNvPr id="9" name="Titolo 1"/>
          <p:cNvSpPr txBox="1">
            <a:spLocks/>
          </p:cNvSpPr>
          <p:nvPr/>
        </p:nvSpPr>
        <p:spPr>
          <a:xfrm>
            <a:off x="2745324" y="609083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it-IT" dirty="0" smtClean="0"/>
              <a:t>Disturbo non verbale e apprendimento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314634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Vi parlo di Andrea </a:t>
            </a:r>
            <a:r>
              <a:rPr lang="it-IT" sz="2000" dirty="0" smtClean="0"/>
              <a:t>(nome di fantasia)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Andrea </a:t>
            </a:r>
            <a:endParaRPr lang="it-IT" dirty="0" smtClean="0"/>
          </a:p>
          <a:p>
            <a:pPr lvl="1"/>
            <a:r>
              <a:rPr lang="it-IT" dirty="0" smtClean="0"/>
              <a:t>A casa: non ha mai voluto giocare con costruzioni o puzzle, ha fatto fatica (aveva paura) ad imparare ad andare con la bicicletta, non si è mai appassionato al disegno (anche proponendogli pennarelli li rifiutava)</a:t>
            </a:r>
          </a:p>
          <a:p>
            <a:pPr lvl="1"/>
            <a:r>
              <a:rPr lang="it-IT" dirty="0" smtClean="0"/>
              <a:t>Scuola infanzia: fino a 5 anni si è sempre rifiutato </a:t>
            </a:r>
            <a:r>
              <a:rPr lang="it-IT" dirty="0"/>
              <a:t>di prendere una matita in mano per </a:t>
            </a:r>
            <a:r>
              <a:rPr lang="it-IT" dirty="0" smtClean="0"/>
              <a:t>disegnare, è </a:t>
            </a:r>
            <a:r>
              <a:rPr lang="it-IT" dirty="0"/>
              <a:t>sempre stato un po’ goffo e maldestro in tutte quelle attività </a:t>
            </a:r>
            <a:r>
              <a:rPr lang="it-IT" dirty="0" smtClean="0"/>
              <a:t>ludiche in </a:t>
            </a:r>
            <a:r>
              <a:rPr lang="it-IT" dirty="0"/>
              <a:t>cui era richiesta la coordinazione fino-</a:t>
            </a:r>
            <a:r>
              <a:rPr lang="it-IT" dirty="0" smtClean="0"/>
              <a:t>motoria ed </a:t>
            </a:r>
            <a:r>
              <a:rPr lang="it-IT" dirty="0"/>
              <a:t>è stato impacciato nelle attività che richiedevano abilità manuali, come ad esempio ritagliare, piegare la carta, </a:t>
            </a:r>
            <a:endParaRPr lang="it-IT" dirty="0" smtClean="0"/>
          </a:p>
          <a:p>
            <a:pPr lvl="1"/>
            <a:r>
              <a:rPr lang="it-IT" dirty="0" smtClean="0"/>
              <a:t>Scuola primaria: ha una </a:t>
            </a:r>
            <a:r>
              <a:rPr lang="it-IT" dirty="0"/>
              <a:t>scrittura incerta, non riesce a stare dentro le righe e i margini del foglio del suo quaderno. In matematica fa fatica a incolonnare le operazioni e, di conseguenza, non ottiene il risultato corretto</a:t>
            </a:r>
            <a:r>
              <a:rPr lang="it-IT" dirty="0" smtClean="0"/>
              <a:t>. Preferisce giocare da solo, si agita e si irrigidisce di fronte a richieste dell’adulto qualora non previste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047672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1790353" y="1545465"/>
            <a:ext cx="10022918" cy="50566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/>
              <a:t>Disturbo non verbale (discrepanza ICV/</a:t>
            </a:r>
            <a:r>
              <a:rPr lang="it-IT" dirty="0" err="1" smtClean="0"/>
              <a:t>IRP+difficoltà</a:t>
            </a:r>
            <a:r>
              <a:rPr lang="it-IT" dirty="0" smtClean="0"/>
              <a:t> in prove di coordinazione motoria fine, </a:t>
            </a:r>
            <a:r>
              <a:rPr lang="it-IT" dirty="0" err="1" smtClean="0"/>
              <a:t>visuo</a:t>
            </a:r>
            <a:r>
              <a:rPr lang="it-IT" dirty="0" smtClean="0"/>
              <a:t>-costruttive e </a:t>
            </a:r>
            <a:r>
              <a:rPr lang="it-IT" dirty="0" err="1" smtClean="0"/>
              <a:t>visuo</a:t>
            </a:r>
            <a:r>
              <a:rPr lang="it-IT" dirty="0" smtClean="0"/>
              <a:t>-spaziali)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Difficoltà di apprendimento (più o meno generalizzate per compromissione delle componenti spaziali trasversali)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Sintomi associati (ridotta velocità di elaborazione e problemi socio-emotivi)</a:t>
            </a:r>
            <a:endParaRPr lang="it-IT" dirty="0"/>
          </a:p>
        </p:txBody>
      </p:sp>
      <p:sp>
        <p:nvSpPr>
          <p:cNvPr id="7" name="Segnaposto testo 2"/>
          <p:cNvSpPr txBox="1">
            <a:spLocks/>
          </p:cNvSpPr>
          <p:nvPr/>
        </p:nvSpPr>
        <p:spPr>
          <a:xfrm>
            <a:off x="2745324" y="1889973"/>
            <a:ext cx="8208508" cy="57626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2400" b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20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1400" dirty="0"/>
          </a:p>
        </p:txBody>
      </p:sp>
      <p:sp>
        <p:nvSpPr>
          <p:cNvPr id="9" name="Titolo 1"/>
          <p:cNvSpPr txBox="1">
            <a:spLocks/>
          </p:cNvSpPr>
          <p:nvPr/>
        </p:nvSpPr>
        <p:spPr>
          <a:xfrm>
            <a:off x="2745324" y="609083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it-IT" dirty="0" smtClean="0"/>
              <a:t>Facciamo il punto</a:t>
            </a:r>
            <a:endParaRPr lang="it-IT" dirty="0"/>
          </a:p>
        </p:txBody>
      </p:sp>
      <p:sp>
        <p:nvSpPr>
          <p:cNvPr id="2" name="Freccia giù 1"/>
          <p:cNvSpPr/>
          <p:nvPr/>
        </p:nvSpPr>
        <p:spPr>
          <a:xfrm>
            <a:off x="5127227" y="4213917"/>
            <a:ext cx="545955" cy="978408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Freccia giù 7"/>
          <p:cNvSpPr/>
          <p:nvPr/>
        </p:nvSpPr>
        <p:spPr>
          <a:xfrm>
            <a:off x="5137204" y="2336519"/>
            <a:ext cx="484632" cy="978408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14264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2414131" y="1687133"/>
            <a:ext cx="9498827" cy="49149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/>
              <a:t>Intervento su più fronti: </a:t>
            </a:r>
          </a:p>
          <a:p>
            <a:pPr marL="0" indent="0">
              <a:buNone/>
            </a:pPr>
            <a:r>
              <a:rPr lang="it-IT" dirty="0"/>
              <a:t>	</a:t>
            </a:r>
            <a:r>
              <a:rPr lang="it-IT" dirty="0" smtClean="0"/>
              <a:t>1. sulle </a:t>
            </a:r>
            <a:r>
              <a:rPr lang="it-IT" dirty="0"/>
              <a:t>componenti deficitarie, 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	2. sulle </a:t>
            </a:r>
            <a:r>
              <a:rPr lang="it-IT" dirty="0"/>
              <a:t>strategie che permettono al soggetto di affrontare i compiti con la consapevolezza sia delle proprie difficoltà che dei punti di forza, </a:t>
            </a:r>
            <a:endParaRPr lang="it-IT" dirty="0" smtClean="0"/>
          </a:p>
          <a:p>
            <a:pPr marL="0" indent="0">
              <a:buNone/>
            </a:pPr>
            <a:r>
              <a:rPr lang="it-IT" dirty="0"/>
              <a:t>	</a:t>
            </a:r>
            <a:r>
              <a:rPr lang="it-IT" dirty="0" smtClean="0"/>
              <a:t>3. sulle </a:t>
            </a:r>
            <a:r>
              <a:rPr lang="it-IT" dirty="0"/>
              <a:t>aree di apprendimento direttamente interessate dal disturbo.</a:t>
            </a:r>
          </a:p>
          <a:p>
            <a:r>
              <a:rPr lang="it-IT" dirty="0"/>
              <a:t>Il primo livello è importante perché "molti alunni con questo tipo di disturbo tendono sistematicamente a evitare tutte le attività che mettono in gioco le loro abilità deficitarie, di modo che essi finiscono con l'essere in condizioni di difficoltà anche in situazioni facili e non sviluppano abilità minime che sono alla loro portata" (</a:t>
            </a:r>
            <a:r>
              <a:rPr lang="it-IT" dirty="0" err="1"/>
              <a:t>Cornoldi</a:t>
            </a:r>
            <a:r>
              <a:rPr lang="it-IT" dirty="0"/>
              <a:t>, 1999). </a:t>
            </a:r>
          </a:p>
        </p:txBody>
      </p:sp>
      <p:sp>
        <p:nvSpPr>
          <p:cNvPr id="7" name="Segnaposto testo 2"/>
          <p:cNvSpPr txBox="1">
            <a:spLocks/>
          </p:cNvSpPr>
          <p:nvPr/>
        </p:nvSpPr>
        <p:spPr>
          <a:xfrm>
            <a:off x="2745324" y="1889973"/>
            <a:ext cx="8208508" cy="57626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2400" b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20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1400" dirty="0"/>
          </a:p>
        </p:txBody>
      </p:sp>
      <p:sp>
        <p:nvSpPr>
          <p:cNvPr id="9" name="Titolo 1"/>
          <p:cNvSpPr txBox="1">
            <a:spLocks/>
          </p:cNvSpPr>
          <p:nvPr/>
        </p:nvSpPr>
        <p:spPr>
          <a:xfrm>
            <a:off x="2745324" y="609083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it-IT" dirty="0" smtClean="0"/>
              <a:t>DANV e </a:t>
            </a:r>
            <a:r>
              <a:rPr lang="it-IT" dirty="0" smtClean="0"/>
              <a:t>intervento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865978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2414131" y="1687133"/>
            <a:ext cx="9498827" cy="49149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/>
              <a:t>Del </a:t>
            </a:r>
            <a:r>
              <a:rPr lang="it-IT" dirty="0"/>
              <a:t>resto permane la necessità di affrontare il più adeguatamente possibile le situazioni problematiche, imparando a: </a:t>
            </a:r>
          </a:p>
          <a:p>
            <a:pPr lvl="0"/>
            <a:r>
              <a:rPr lang="it-IT" dirty="0"/>
              <a:t>riconoscere che la situazione fa parte di quelle per le quali si incontrano difficoltà (consapevolezza e motivazione) </a:t>
            </a:r>
          </a:p>
          <a:p>
            <a:pPr lvl="0"/>
            <a:r>
              <a:rPr lang="it-IT" dirty="0"/>
              <a:t>servirsi con agilità di sussidi che possano semplificare il compito (foglio quadrettato, compasso, calcolatrice, ecc.) </a:t>
            </a:r>
          </a:p>
          <a:p>
            <a:pPr lvl="0"/>
            <a:r>
              <a:rPr lang="it-IT" dirty="0"/>
              <a:t>individuare strategie diverse attraverso cui il compito può essere affrontato, selezionando quelle maggiormente alla propria portata </a:t>
            </a:r>
          </a:p>
          <a:p>
            <a:pPr lvl="0"/>
            <a:r>
              <a:rPr lang="it-IT" dirty="0"/>
              <a:t>aggirare eventualmente il problema, servendosi dei propri punti di forza (per esempio il linguaggio) </a:t>
            </a:r>
          </a:p>
          <a:p>
            <a:pPr lvl="0"/>
            <a:r>
              <a:rPr lang="it-IT" dirty="0"/>
              <a:t>generalizzare le abilità acquisite in altri contesti, sia di tipo scolastico che extrascolastico.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7" name="Segnaposto testo 2"/>
          <p:cNvSpPr txBox="1">
            <a:spLocks/>
          </p:cNvSpPr>
          <p:nvPr/>
        </p:nvSpPr>
        <p:spPr>
          <a:xfrm>
            <a:off x="2745324" y="1889973"/>
            <a:ext cx="8208508" cy="57626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2400" b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20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1400" dirty="0"/>
          </a:p>
        </p:txBody>
      </p:sp>
      <p:sp>
        <p:nvSpPr>
          <p:cNvPr id="9" name="Titolo 1"/>
          <p:cNvSpPr txBox="1">
            <a:spLocks/>
          </p:cNvSpPr>
          <p:nvPr/>
        </p:nvSpPr>
        <p:spPr>
          <a:xfrm>
            <a:off x="2745324" y="609083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it-IT" dirty="0" smtClean="0"/>
              <a:t>DANV e </a:t>
            </a:r>
            <a:r>
              <a:rPr lang="it-IT" dirty="0" smtClean="0"/>
              <a:t>intervento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062172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868162" y="479780"/>
            <a:ext cx="3992732" cy="576262"/>
          </a:xfrm>
        </p:spPr>
        <p:txBody>
          <a:bodyPr/>
          <a:lstStyle/>
          <a:p>
            <a:r>
              <a:rPr lang="it-IT" dirty="0" smtClean="0">
                <a:solidFill>
                  <a:srgbClr val="00B050"/>
                </a:solidFill>
              </a:rPr>
              <a:t>Come?</a:t>
            </a:r>
            <a:endParaRPr lang="it-IT" dirty="0">
              <a:solidFill>
                <a:srgbClr val="00B050"/>
              </a:solidFill>
            </a:endParaRP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2589212" y="1649956"/>
            <a:ext cx="8332073" cy="474246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dirty="0" smtClean="0"/>
          </a:p>
          <a:p>
            <a:pPr>
              <a:buFontTx/>
              <a:buChar char="-"/>
            </a:pPr>
            <a:r>
              <a:rPr lang="it-IT" dirty="0" smtClean="0"/>
              <a:t>A ognuno il ruolo che compete</a:t>
            </a:r>
          </a:p>
          <a:p>
            <a:pPr>
              <a:buFontTx/>
              <a:buChar char="-"/>
            </a:pPr>
            <a:r>
              <a:rPr lang="it-IT" dirty="0" smtClean="0"/>
              <a:t>Collaborazione </a:t>
            </a:r>
          </a:p>
          <a:p>
            <a:pPr>
              <a:buFontTx/>
              <a:buChar char="-"/>
            </a:pPr>
            <a:r>
              <a:rPr lang="it-IT" dirty="0" smtClean="0"/>
              <a:t>Coraggio </a:t>
            </a:r>
          </a:p>
          <a:p>
            <a:pPr>
              <a:buFontTx/>
              <a:buChar char="-"/>
            </a:pPr>
            <a:endParaRPr lang="it-IT" dirty="0"/>
          </a:p>
          <a:p>
            <a:pPr>
              <a:buFontTx/>
              <a:buChar char="-"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I professionisti senza ritorno degli insegnanti/educatori hanno solo test</a:t>
            </a:r>
          </a:p>
          <a:p>
            <a:pPr marL="0" indent="0">
              <a:buNone/>
            </a:pPr>
            <a:r>
              <a:rPr lang="it-IT" dirty="0" smtClean="0"/>
              <a:t>Gli insegnanti senza supporto hanno solo dati, spesso non decifrabili</a:t>
            </a:r>
          </a:p>
          <a:p>
            <a:pPr marL="0" indent="0">
              <a:buNone/>
            </a:pPr>
            <a:r>
              <a:rPr lang="it-IT" dirty="0" smtClean="0"/>
              <a:t>I genitori senza professionisti e insegnanti sono smarriti e naufragati</a:t>
            </a:r>
          </a:p>
          <a:p>
            <a:pPr marL="0" indent="0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sz="3100" b="1" dirty="0" smtClean="0">
                <a:solidFill>
                  <a:srgbClr val="00B050"/>
                </a:solidFill>
              </a:rPr>
              <a:t>TUTTI HANNO BISOGNO DI TUTTI</a:t>
            </a:r>
          </a:p>
        </p:txBody>
      </p:sp>
    </p:spTree>
    <p:extLst>
      <p:ext uri="{BB962C8B-B14F-4D97-AF65-F5344CB8AC3E}">
        <p14:creationId xmlns:p14="http://schemas.microsoft.com/office/powerpoint/2010/main" val="14891552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Suggerimenti?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Come aiutereste questi bambini/ragazzi?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it-IT" dirty="0" smtClean="0"/>
              <a:t>Matematica</a:t>
            </a:r>
          </a:p>
          <a:p>
            <a:r>
              <a:rPr lang="it-IT" dirty="0" smtClean="0"/>
              <a:t>Italiano</a:t>
            </a:r>
          </a:p>
          <a:p>
            <a:r>
              <a:rPr lang="it-IT" dirty="0" smtClean="0"/>
              <a:t>Scienze</a:t>
            </a:r>
          </a:p>
          <a:p>
            <a:r>
              <a:rPr lang="it-IT" dirty="0" smtClean="0"/>
              <a:t>Informatica</a:t>
            </a:r>
          </a:p>
          <a:p>
            <a:r>
              <a:rPr lang="it-IT" dirty="0" smtClean="0"/>
              <a:t>Disegno, geometria, tecnica</a:t>
            </a:r>
          </a:p>
          <a:p>
            <a:r>
              <a:rPr lang="it-IT" dirty="0" smtClean="0"/>
              <a:t>Educazione fisica</a:t>
            </a:r>
          </a:p>
          <a:p>
            <a:r>
              <a:rPr lang="it-IT" dirty="0" smtClean="0"/>
              <a:t>….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it-IT" dirty="0" smtClean="0"/>
              <a:t>Proposte dagli insegnanti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704198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824862"/>
          </a:xfrm>
        </p:spPr>
        <p:txBody>
          <a:bodyPr/>
          <a:lstStyle/>
          <a:p>
            <a:r>
              <a:rPr lang="it-IT" dirty="0" smtClean="0"/>
              <a:t>Alcuni suggerimenti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2589212" y="1448972"/>
            <a:ext cx="9340191" cy="5008099"/>
          </a:xfrm>
        </p:spPr>
        <p:txBody>
          <a:bodyPr>
            <a:normAutofit/>
          </a:bodyPr>
          <a:lstStyle/>
          <a:p>
            <a:r>
              <a:rPr lang="it-IT" dirty="0" smtClean="0"/>
              <a:t>Entrate </a:t>
            </a:r>
            <a:r>
              <a:rPr lang="it-IT" dirty="0"/>
              <a:t>in classe pieni di entusiasmo:</a:t>
            </a:r>
            <a:br>
              <a:rPr lang="it-IT" dirty="0"/>
            </a:br>
            <a:r>
              <a:rPr lang="it-IT" dirty="0"/>
              <a:t> l'entusiasmo è contagioso. Come la noia. </a:t>
            </a:r>
            <a:endParaRPr lang="it-IT" dirty="0" smtClean="0"/>
          </a:p>
          <a:p>
            <a:r>
              <a:rPr lang="it-IT" dirty="0" smtClean="0"/>
              <a:t>Fate </a:t>
            </a:r>
            <a:r>
              <a:rPr lang="it-IT" dirty="0"/>
              <a:t>sentire ai ragazzi che volete aiutarli e che vi interessano:</a:t>
            </a:r>
            <a:br>
              <a:rPr lang="it-IT" dirty="0"/>
            </a:br>
            <a:r>
              <a:rPr lang="it-IT" dirty="0"/>
              <a:t>Diteglielo</a:t>
            </a:r>
            <a:r>
              <a:rPr lang="it-IT" dirty="0" smtClean="0"/>
              <a:t>!</a:t>
            </a:r>
            <a:endParaRPr lang="it-IT" dirty="0" smtClean="0"/>
          </a:p>
          <a:p>
            <a:r>
              <a:rPr lang="it-IT" dirty="0" smtClean="0"/>
              <a:t>Privilegiate </a:t>
            </a:r>
            <a:r>
              <a:rPr lang="it-IT" dirty="0"/>
              <a:t>concetti e metodi: </a:t>
            </a:r>
            <a:br>
              <a:rPr lang="it-IT" dirty="0"/>
            </a:br>
            <a:r>
              <a:rPr lang="it-IT" dirty="0"/>
              <a:t>i puri contenuti si trovano anche nel web</a:t>
            </a:r>
            <a:r>
              <a:rPr lang="it-IT" dirty="0" smtClean="0"/>
              <a:t>.</a:t>
            </a:r>
          </a:p>
          <a:p>
            <a:r>
              <a:rPr lang="it-IT" dirty="0" smtClean="0"/>
              <a:t>La </a:t>
            </a:r>
            <a:r>
              <a:rPr lang="it-IT" dirty="0"/>
              <a:t>lezione perfetta è quella che costruite insieme agli alunni:</a:t>
            </a:r>
            <a:br>
              <a:rPr lang="it-IT" dirty="0"/>
            </a:br>
            <a:r>
              <a:rPr lang="it-IT" dirty="0" smtClean="0"/>
              <a:t>È </a:t>
            </a:r>
            <a:r>
              <a:rPr lang="it-IT" dirty="0"/>
              <a:t>un dialogo, non un monologo. Non si può apprendere senza partecipare</a:t>
            </a:r>
            <a:r>
              <a:rPr lang="it-IT" dirty="0" smtClean="0"/>
              <a:t>.</a:t>
            </a:r>
          </a:p>
          <a:p>
            <a:pPr marL="0" indent="0" algn="r">
              <a:buNone/>
            </a:pPr>
            <a:endParaRPr lang="it-IT" dirty="0" smtClean="0"/>
          </a:p>
          <a:p>
            <a:pPr marL="0" indent="0" algn="r">
              <a:buNone/>
            </a:pPr>
            <a:r>
              <a:rPr lang="it-IT" dirty="0" smtClean="0"/>
              <a:t>Milano</a:t>
            </a:r>
            <a:r>
              <a:rPr lang="it-IT" dirty="0"/>
              <a:t>, </a:t>
            </a:r>
            <a:r>
              <a:rPr lang="it-IT" dirty="0" err="1"/>
              <a:t>Vallardi</a:t>
            </a:r>
            <a:r>
              <a:rPr lang="it-IT" dirty="0"/>
              <a:t>, 2013</a:t>
            </a:r>
          </a:p>
        </p:txBody>
      </p:sp>
    </p:spTree>
    <p:extLst>
      <p:ext uri="{BB962C8B-B14F-4D97-AF65-F5344CB8AC3E}">
        <p14:creationId xmlns:p14="http://schemas.microsoft.com/office/powerpoint/2010/main" val="2360199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175668" y="2989045"/>
            <a:ext cx="9250809" cy="1441761"/>
          </a:xfrm>
        </p:spPr>
        <p:txBody>
          <a:bodyPr>
            <a:normAutofit/>
          </a:bodyPr>
          <a:lstStyle/>
          <a:p>
            <a:pPr algn="ctr"/>
            <a:r>
              <a:rPr lang="it-IT" sz="2800" dirty="0" smtClean="0"/>
              <a:t>Contatti </a:t>
            </a:r>
            <a:br>
              <a:rPr lang="it-IT" sz="2800" dirty="0" smtClean="0"/>
            </a:br>
            <a:r>
              <a:rPr lang="it-IT" sz="2800" dirty="0" smtClean="0"/>
              <a:t>+39 328 6821574</a:t>
            </a:r>
            <a:br>
              <a:rPr lang="it-IT" sz="2800" dirty="0" smtClean="0"/>
            </a:br>
            <a:r>
              <a:rPr lang="it-IT" sz="2800" dirty="0" smtClean="0"/>
              <a:t>eleonora@ctscremona.it</a:t>
            </a:r>
            <a:endParaRPr lang="it-IT" sz="2800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3958" y="528630"/>
            <a:ext cx="3573792" cy="1632302"/>
          </a:xfrm>
          <a:prstGeom prst="rect">
            <a:avLst/>
          </a:prstGeom>
        </p:spPr>
      </p:pic>
      <p:sp>
        <p:nvSpPr>
          <p:cNvPr id="6" name="Sottotitolo 2"/>
          <p:cNvSpPr txBox="1">
            <a:spLocks/>
          </p:cNvSpPr>
          <p:nvPr/>
        </p:nvSpPr>
        <p:spPr>
          <a:xfrm>
            <a:off x="6801073" y="5258919"/>
            <a:ext cx="4509237" cy="112628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62500" lnSpcReduction="20000"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 sz="2900" b="1" dirty="0" smtClean="0"/>
              <a:t>Dr.ssa Eleonora Grossi</a:t>
            </a:r>
          </a:p>
          <a:p>
            <a:pPr algn="r"/>
            <a:r>
              <a:rPr lang="it-IT" dirty="0" smtClean="0"/>
              <a:t>Neuroscienze e riabilitazione neuropsicologica</a:t>
            </a:r>
          </a:p>
          <a:p>
            <a:pPr algn="r"/>
            <a:r>
              <a:rPr lang="it-IT" dirty="0" smtClean="0"/>
              <a:t>Psicologia dello sviluppo e dell’educazione</a:t>
            </a:r>
          </a:p>
          <a:p>
            <a:pPr algn="r"/>
            <a:r>
              <a:rPr lang="it-IT" dirty="0" smtClean="0"/>
              <a:t>Mediazione </a:t>
            </a:r>
            <a:r>
              <a:rPr lang="it-IT" dirty="0" err="1" smtClean="0"/>
              <a:t>Feuerstein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891383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Vi parlo di Anna </a:t>
            </a:r>
            <a:r>
              <a:rPr lang="it-IT" sz="2000" dirty="0" smtClean="0"/>
              <a:t>(nome di fantasia)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Anna</a:t>
            </a:r>
          </a:p>
          <a:p>
            <a:pPr lvl="1"/>
            <a:r>
              <a:rPr lang="it-IT" dirty="0" smtClean="0"/>
              <a:t>A casa: non ha mai voluto giocare con costruzioni o puzzle, ha fatto fatica (aveva paura) ad imparare ad andare con la bicicletta, non si è mai appassionato al disegno (anche proponendogli pennarelli li rifiutava). Non ha mai praticato lo sport, ha ottenuto l’esonero dall’educazione fisica in tutti i cicli scolastici. Non esce di casa volentieri, a scuola parla solo con la compagna di banco. Ora teme di fare la patente, non si sa come convincerla</a:t>
            </a:r>
          </a:p>
          <a:p>
            <a:pPr lvl="1"/>
            <a:r>
              <a:rPr lang="it-IT" dirty="0" smtClean="0"/>
              <a:t>Scuola infanzia: schiva ed introversa, difficoltà di equilibrio e motricità. Non apprezza il disegno, difficoltà nell’impugnatura di pennarelli, nelle attività di taglia e incolla.</a:t>
            </a:r>
          </a:p>
          <a:p>
            <a:pPr lvl="1"/>
            <a:r>
              <a:rPr lang="it-IT" dirty="0" smtClean="0"/>
              <a:t>Scuola primaria/secondaria di I e di II grado: difficoltà nella scrittura in corsivo (compensata nel tempo), difficoltà in matematica e nelle scienze, difficoltà nella comprensione del testo (non sempre però, solo in alcuni). Bullismo.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520245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Cosa hanno in comune?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 smtClean="0"/>
              <a:t>Un disturbo dell’apprendimento non verbale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58994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Una premessa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2589212" y="2253562"/>
            <a:ext cx="8512113" cy="3915794"/>
          </a:xfrm>
        </p:spPr>
        <p:txBody>
          <a:bodyPr>
            <a:normAutofit/>
          </a:bodyPr>
          <a:lstStyle/>
          <a:p>
            <a:r>
              <a:rPr lang="it-IT" dirty="0" smtClean="0"/>
              <a:t>Nonostante </a:t>
            </a:r>
            <a:r>
              <a:rPr lang="it-IT" dirty="0"/>
              <a:t>negli ultimi decenni sia aumentato l’interesse nei confronti di questi bambini e la ricerca abbia fatto numerosi passi in avanti, è tuttora </a:t>
            </a:r>
            <a:r>
              <a:rPr lang="it-IT" b="1" dirty="0"/>
              <a:t>rara la diagnosi di disturbo non-verbale</a:t>
            </a:r>
            <a:r>
              <a:rPr lang="it-IT" dirty="0"/>
              <a:t>, </a:t>
            </a:r>
            <a:endParaRPr lang="it-IT" dirty="0" smtClean="0"/>
          </a:p>
          <a:p>
            <a:pPr lvl="1"/>
            <a:r>
              <a:rPr lang="it-IT" dirty="0" smtClean="0"/>
              <a:t>sia </a:t>
            </a:r>
            <a:r>
              <a:rPr lang="it-IT" dirty="0"/>
              <a:t>perché a scuola viene posta </a:t>
            </a:r>
            <a:r>
              <a:rPr lang="it-IT" dirty="0" smtClean="0"/>
              <a:t>maggiore </a:t>
            </a:r>
            <a:r>
              <a:rPr lang="it-IT" dirty="0"/>
              <a:t>enfasi sugli aspetti linguistici piuttosto che sulle abilità spaziali (orientarsi, cogliere relazioni spaziali, ecc.</a:t>
            </a:r>
            <a:r>
              <a:rPr lang="it-IT" dirty="0" smtClean="0"/>
              <a:t>) </a:t>
            </a:r>
          </a:p>
          <a:p>
            <a:pPr lvl="1"/>
            <a:r>
              <a:rPr lang="it-IT" dirty="0" smtClean="0"/>
              <a:t>sia </a:t>
            </a:r>
            <a:r>
              <a:rPr lang="it-IT" dirty="0"/>
              <a:t>perché non esistono ancora dei criteri univoci per la definizione del disturbo </a:t>
            </a:r>
            <a:endParaRPr lang="it-IT" dirty="0" smtClean="0"/>
          </a:p>
          <a:p>
            <a:pPr marL="0" indent="0">
              <a:buNone/>
            </a:pPr>
            <a:r>
              <a:rPr lang="it-IT" sz="1200" dirty="0" smtClean="0"/>
              <a:t>(</a:t>
            </a:r>
            <a:r>
              <a:rPr lang="it-IT" sz="1200" dirty="0" err="1"/>
              <a:t>Cornoldi</a:t>
            </a:r>
            <a:r>
              <a:rPr lang="it-IT" sz="1200" dirty="0"/>
              <a:t>, </a:t>
            </a:r>
            <a:r>
              <a:rPr lang="it-IT" sz="1200" dirty="0" err="1"/>
              <a:t>Venneri</a:t>
            </a:r>
            <a:r>
              <a:rPr lang="it-IT" sz="1200" dirty="0"/>
              <a:t>, Marconato, </a:t>
            </a:r>
            <a:r>
              <a:rPr lang="it-IT" sz="1200" dirty="0" err="1"/>
              <a:t>Molin</a:t>
            </a:r>
            <a:r>
              <a:rPr lang="it-IT" sz="1200" dirty="0"/>
              <a:t> e </a:t>
            </a:r>
            <a:r>
              <a:rPr lang="it-IT" sz="1200" dirty="0" err="1"/>
              <a:t>Montinari</a:t>
            </a:r>
            <a:r>
              <a:rPr lang="it-IT" sz="1200" dirty="0"/>
              <a:t>, 2003; </a:t>
            </a:r>
            <a:r>
              <a:rPr lang="it-IT" sz="1200" dirty="0" err="1"/>
              <a:t>Pelletier</a:t>
            </a:r>
            <a:r>
              <a:rPr lang="it-IT" sz="1200" dirty="0"/>
              <a:t>, </a:t>
            </a:r>
            <a:r>
              <a:rPr lang="it-IT" sz="1200" dirty="0" err="1"/>
              <a:t>Ahmad</a:t>
            </a:r>
            <a:r>
              <a:rPr lang="it-IT" sz="1200" dirty="0"/>
              <a:t> e Rourke, 2001; </a:t>
            </a:r>
            <a:r>
              <a:rPr lang="it-IT" sz="1200" dirty="0" err="1"/>
              <a:t>Solodow</a:t>
            </a:r>
            <a:r>
              <a:rPr lang="it-IT" sz="1200" dirty="0"/>
              <a:t> et al., 2006).</a:t>
            </a:r>
            <a:endParaRPr lang="it-IT" dirty="0"/>
          </a:p>
          <a:p>
            <a:pPr algn="just"/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899720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Una premessa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2589212" y="2253562"/>
            <a:ext cx="8512113" cy="3915794"/>
          </a:xfrm>
        </p:spPr>
        <p:txBody>
          <a:bodyPr>
            <a:normAutofit fontScale="92500"/>
          </a:bodyPr>
          <a:lstStyle/>
          <a:p>
            <a:pPr algn="just"/>
            <a:r>
              <a:rPr lang="it-IT" dirty="0" smtClean="0"/>
              <a:t>1967 Johnson </a:t>
            </a:r>
            <a:r>
              <a:rPr lang="it-IT" dirty="0"/>
              <a:t>&amp; </a:t>
            </a:r>
            <a:r>
              <a:rPr lang="it-IT" dirty="0" err="1" smtClean="0"/>
              <a:t>Myklebust</a:t>
            </a:r>
            <a:r>
              <a:rPr lang="it-IT" dirty="0" smtClean="0"/>
              <a:t> avanzano l’ipotesi di disturbo non verbale dell’apprendimento basato su difficoltà percettive, spaziali, di orientamento con associate difficoltà sociali e </a:t>
            </a:r>
            <a:r>
              <a:rPr lang="it-IT" dirty="0" err="1" smtClean="0"/>
              <a:t>attentive</a:t>
            </a:r>
            <a:endParaRPr lang="it-IT" dirty="0"/>
          </a:p>
          <a:p>
            <a:pPr algn="just"/>
            <a:r>
              <a:rPr lang="it-IT" dirty="0" smtClean="0"/>
              <a:t>1985 Benton </a:t>
            </a:r>
            <a:r>
              <a:rPr lang="it-IT" dirty="0"/>
              <a:t>studia </a:t>
            </a:r>
            <a:r>
              <a:rPr lang="it-IT" dirty="0" smtClean="0"/>
              <a:t>i </a:t>
            </a:r>
            <a:r>
              <a:rPr lang="it-IT" dirty="0"/>
              <a:t>disturbi </a:t>
            </a:r>
            <a:r>
              <a:rPr lang="it-IT" dirty="0" err="1"/>
              <a:t>visuo</a:t>
            </a:r>
            <a:r>
              <a:rPr lang="it-IT" dirty="0"/>
              <a:t>-spaziali, definendoli come disordini che causano un'erronea stima degli aspetti spaziali dell'esperienza </a:t>
            </a:r>
            <a:r>
              <a:rPr lang="it-IT" dirty="0" smtClean="0"/>
              <a:t>visiva</a:t>
            </a:r>
          </a:p>
          <a:p>
            <a:pPr algn="just"/>
            <a:r>
              <a:rPr lang="it-IT" dirty="0"/>
              <a:t>1989 </a:t>
            </a:r>
            <a:r>
              <a:rPr lang="it-IT" dirty="0" err="1" smtClean="0"/>
              <a:t>Newcombe</a:t>
            </a:r>
            <a:r>
              <a:rPr lang="it-IT" dirty="0" smtClean="0"/>
              <a:t> e </a:t>
            </a:r>
            <a:r>
              <a:rPr lang="it-IT" dirty="0" err="1" smtClean="0"/>
              <a:t>Rateliff</a:t>
            </a:r>
            <a:r>
              <a:rPr lang="it-IT" dirty="0" smtClean="0"/>
              <a:t> li definiscono come una </a:t>
            </a:r>
            <a:r>
              <a:rPr lang="it-IT" dirty="0"/>
              <a:t>forma di compromissione nella percezione delle relazioni spaziali</a:t>
            </a:r>
            <a:endParaRPr lang="it-IT" dirty="0" smtClean="0"/>
          </a:p>
          <a:p>
            <a:pPr algn="just"/>
            <a:r>
              <a:rPr lang="it-IT" dirty="0"/>
              <a:t>1989-</a:t>
            </a:r>
            <a:r>
              <a:rPr lang="it-IT" dirty="0" smtClean="0"/>
              <a:t>1995 </a:t>
            </a:r>
            <a:r>
              <a:rPr lang="it-IT" dirty="0"/>
              <a:t>Byron Rourke neuropsicologo canadese </a:t>
            </a:r>
            <a:r>
              <a:rPr lang="it-IT" dirty="0" smtClean="0"/>
              <a:t>definisce la </a:t>
            </a:r>
            <a:r>
              <a:rPr lang="it-IT" dirty="0" smtClean="0"/>
              <a:t>"</a:t>
            </a:r>
            <a:r>
              <a:rPr lang="it-IT" dirty="0"/>
              <a:t>sindrome non </a:t>
            </a:r>
            <a:r>
              <a:rPr lang="it-IT" dirty="0" smtClean="0"/>
              <a:t>verbale” </a:t>
            </a:r>
            <a:r>
              <a:rPr lang="it-IT" dirty="0" smtClean="0"/>
              <a:t>come</a:t>
            </a:r>
            <a:r>
              <a:rPr lang="it-IT" dirty="0" smtClean="0"/>
              <a:t> </a:t>
            </a:r>
            <a:r>
              <a:rPr lang="it-IT" dirty="0"/>
              <a:t>"una tipologia di disordini caratterizzata da un forte </a:t>
            </a:r>
            <a:r>
              <a:rPr lang="it-IT" dirty="0" smtClean="0"/>
              <a:t>divario </a:t>
            </a:r>
            <a:r>
              <a:rPr lang="it-IT" dirty="0"/>
              <a:t>fra componenti verbali e non </a:t>
            </a:r>
            <a:r>
              <a:rPr lang="it-IT" dirty="0" smtClean="0"/>
              <a:t>verbali” </a:t>
            </a:r>
            <a:r>
              <a:rPr lang="it-IT" dirty="0" smtClean="0"/>
              <a:t>valutate con prove intellettive standardizzate e valide </a:t>
            </a:r>
            <a:r>
              <a:rPr lang="it-IT" dirty="0" smtClean="0"/>
              <a:t>(</a:t>
            </a:r>
            <a:r>
              <a:rPr lang="it-IT" dirty="0" err="1" smtClean="0"/>
              <a:t>Wisc</a:t>
            </a:r>
            <a:r>
              <a:rPr lang="it-IT" dirty="0" smtClean="0"/>
              <a:t> </a:t>
            </a:r>
            <a:r>
              <a:rPr lang="it-IT" dirty="0" err="1" smtClean="0"/>
              <a:t>diffierenza</a:t>
            </a:r>
            <a:r>
              <a:rPr lang="it-IT" dirty="0" smtClean="0"/>
              <a:t> di 10 </a:t>
            </a:r>
            <a:r>
              <a:rPr lang="it-IT" dirty="0" err="1" smtClean="0"/>
              <a:t>pt</a:t>
            </a:r>
            <a:r>
              <a:rPr lang="it-IT" dirty="0" smtClean="0"/>
              <a:t> o più tra scale verbali e di performance) ma che non corrisponde alle seguenti sindromi…..</a:t>
            </a:r>
          </a:p>
          <a:p>
            <a:pPr marL="0" indent="0" algn="just">
              <a:buNone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783371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Una premessa</a:t>
            </a:r>
            <a:endParaRPr lang="it-IT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1419165"/>
              </p:ext>
            </p:extLst>
          </p:nvPr>
        </p:nvGraphicFramePr>
        <p:xfrm>
          <a:off x="2429855" y="1484611"/>
          <a:ext cx="8618308" cy="46634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52220"/>
                <a:gridCol w="4866088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Rourke, 1989; 1995 </a:t>
                      </a:r>
                      <a:endParaRPr lang="it-IT" dirty="0" smtClean="0"/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…AGENESIA DEL CORPO CALLOSO </a:t>
                      </a:r>
                      <a:endParaRPr lang="it-IT" dirty="0" smtClean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Buona attenzione verbale e visiva, buona memoria verbale meccanica, agnosia digitale, disturbi della coordinazione psicomotoria, difficoltà di comprensione del testo, scarse abilità sociali </a:t>
                      </a:r>
                      <a:endParaRPr lang="it-IT" dirty="0" smtClean="0">
                        <a:effectLst/>
                      </a:endParaRPr>
                    </a:p>
                    <a:p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…SINDROME DI ASPERGER </a:t>
                      </a:r>
                      <a:endParaRPr lang="it-IT" dirty="0" smtClean="0">
                        <a:effectLst/>
                      </a:endParaRPr>
                    </a:p>
                    <a:p>
                      <a:endParaRPr lang="it-IT" dirty="0" smtClean="0"/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Disturbo pervasivo dello sviluppo caratterizzato da buona memoria verbale, deficit qualitativi nella comunicazione, assenza di ritardo linguistico, attività ripetitive e stereotipate, goffaggine e difficoltà motorie, abilità sociali deficitarie </a:t>
                      </a:r>
                      <a:endParaRPr lang="it-IT" dirty="0" smtClean="0">
                        <a:effectLst/>
                      </a:endParaRPr>
                    </a:p>
                    <a:p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94207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Una premessa</a:t>
            </a:r>
            <a:endParaRPr lang="it-IT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5679778"/>
              </p:ext>
            </p:extLst>
          </p:nvPr>
        </p:nvGraphicFramePr>
        <p:xfrm>
          <a:off x="2429855" y="1484611"/>
          <a:ext cx="8618308" cy="49377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320"/>
                <a:gridCol w="5569988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Rourke, 1989; 1995 </a:t>
                      </a:r>
                      <a:endParaRPr lang="it-IT" dirty="0" smtClean="0"/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…SINDROME DI WILLIAMS </a:t>
                      </a:r>
                      <a:endParaRPr lang="it-IT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Sindrome genetica. Memoria verbale meccanica preservata, difficoltà di attenzione, nella psicomotricità complessa, nell’elaborazione di informazioni </a:t>
                      </a:r>
                      <a:r>
                        <a:rPr lang="it-IT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visuospaziali</a:t>
                      </a:r>
                      <a:r>
                        <a:rPr lang="it-IT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difficoltà di lettura e comprensione, problemi nelle abilità sociali associati ad ansia e iperattività</a:t>
                      </a:r>
                      <a:endParaRPr lang="it-IT" dirty="0" smtClean="0">
                        <a:effectLst/>
                      </a:endParaRPr>
                    </a:p>
                    <a:p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…SINDROME DI TURNER </a:t>
                      </a:r>
                      <a:endParaRPr lang="it-IT" dirty="0" smtClean="0">
                        <a:effectLst/>
                      </a:endParaRPr>
                    </a:p>
                    <a:p>
                      <a:endParaRPr lang="it-IT" dirty="0" smtClean="0"/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Sindrome genetica. Difficoltà con materiale di natura </a:t>
                      </a:r>
                      <a:r>
                        <a:rPr lang="it-IT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visuospaziale</a:t>
                      </a:r>
                      <a:r>
                        <a:rPr lang="it-IT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abilità linguistiche preservate, problemi di attenzione e di ritenzione di materiale a breve termine, difficoltà di apprendimento dell’aritmetica e della geometria </a:t>
                      </a:r>
                      <a:endParaRPr lang="it-IT" dirty="0" smtClean="0">
                        <a:effectLst/>
                      </a:endParaRPr>
                    </a:p>
                    <a:p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05286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2157605" y="2548966"/>
            <a:ext cx="9732177" cy="3967744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it-IT" dirty="0" smtClean="0"/>
              <a:t>Percezione tattile e </a:t>
            </a:r>
            <a:r>
              <a:rPr lang="it-IT" dirty="0"/>
              <a:t>visiva: non </a:t>
            </a:r>
            <a:r>
              <a:rPr lang="it-IT" dirty="0" smtClean="0"/>
              <a:t>dovuta </a:t>
            </a:r>
            <a:r>
              <a:rPr lang="it-IT" dirty="0"/>
              <a:t>a deficit neurologici dell'occhio ma a difficoltà di controllo del </a:t>
            </a:r>
            <a:r>
              <a:rPr lang="it-IT" b="1" dirty="0"/>
              <a:t>movimento volontario oculare</a:t>
            </a:r>
            <a:r>
              <a:rPr lang="it-IT" dirty="0"/>
              <a:t> (incapacità di vedere un oggetto nonostante l'integrità dell'occhio e del SNC)</a:t>
            </a:r>
            <a:r>
              <a:rPr lang="it-IT" dirty="0" smtClean="0"/>
              <a:t>.</a:t>
            </a:r>
            <a:endParaRPr lang="it-IT" dirty="0" smtClean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it-IT" dirty="0" smtClean="0"/>
              <a:t>Attenzione </a:t>
            </a:r>
            <a:r>
              <a:rPr lang="it-IT" dirty="0" smtClean="0"/>
              <a:t>tattile e visiva</a:t>
            </a:r>
          </a:p>
          <a:p>
            <a:pPr>
              <a:spcBef>
                <a:spcPts val="0"/>
              </a:spcBef>
            </a:pPr>
            <a:r>
              <a:rPr lang="it-IT" dirty="0" smtClean="0"/>
              <a:t>Memoria </a:t>
            </a:r>
            <a:r>
              <a:rPr lang="it-IT" dirty="0" smtClean="0"/>
              <a:t>tattile e visiva</a:t>
            </a:r>
          </a:p>
          <a:p>
            <a:pPr>
              <a:spcBef>
                <a:spcPts val="0"/>
              </a:spcBef>
            </a:pPr>
            <a:r>
              <a:rPr lang="it-IT" dirty="0" smtClean="0"/>
              <a:t>Prassia</a:t>
            </a:r>
            <a:r>
              <a:rPr lang="it-IT" dirty="0" smtClean="0"/>
              <a:t>, prosodia, </a:t>
            </a:r>
            <a:r>
              <a:rPr lang="it-IT" dirty="0"/>
              <a:t>pragmatica</a:t>
            </a:r>
            <a:r>
              <a:rPr lang="it-IT" dirty="0" smtClean="0"/>
              <a:t>: deficit </a:t>
            </a:r>
            <a:r>
              <a:rPr lang="it-IT" dirty="0"/>
              <a:t>di coordinazione, di pianificazione e di controllo motorio.</a:t>
            </a:r>
            <a:endParaRPr lang="it-IT" dirty="0" smtClean="0"/>
          </a:p>
          <a:p>
            <a:pPr>
              <a:spcBef>
                <a:spcPts val="0"/>
              </a:spcBef>
            </a:pPr>
            <a:r>
              <a:rPr lang="it-IT" dirty="0" smtClean="0"/>
              <a:t>Deficit scolastici (</a:t>
            </a:r>
            <a:r>
              <a:rPr lang="it-IT" dirty="0" err="1" smtClean="0"/>
              <a:t>grafomotori</a:t>
            </a:r>
            <a:r>
              <a:rPr lang="it-IT" dirty="0" smtClean="0"/>
              <a:t>, comprensione lettura, aritmetica, matematica, scienze, geografia…</a:t>
            </a:r>
            <a:r>
              <a:rPr lang="it-IT" dirty="0" smtClean="0"/>
              <a:t>)</a:t>
            </a:r>
          </a:p>
          <a:p>
            <a:pPr>
              <a:spcBef>
                <a:spcPts val="0"/>
              </a:spcBef>
            </a:pPr>
            <a:r>
              <a:rPr lang="it-IT" dirty="0" smtClean="0"/>
              <a:t>Deficit sociali: </a:t>
            </a:r>
            <a:r>
              <a:rPr lang="it-IT" dirty="0"/>
              <a:t>la difficoltà riguarda l'analisi e codifica dello spazio e delle relazioni spaziali: si tratta di un'abilità complessa, in cui concorrono dimensioni percettive, comprese quelle legate alla dinamica del movimento (propriocettive e cinestesiche), e dimensioni rappresentative dello spazio</a:t>
            </a:r>
            <a:r>
              <a:rPr lang="it-IT" dirty="0" smtClean="0"/>
              <a:t>. </a:t>
            </a:r>
          </a:p>
          <a:p>
            <a:pPr>
              <a:spcBef>
                <a:spcPts val="0"/>
              </a:spcBef>
            </a:pPr>
            <a:r>
              <a:rPr lang="it-IT" dirty="0" smtClean="0"/>
              <a:t>Difficoltà emotive</a:t>
            </a:r>
            <a:endParaRPr lang="it-IT" dirty="0" smtClean="0"/>
          </a:p>
        </p:txBody>
      </p:sp>
      <p:sp>
        <p:nvSpPr>
          <p:cNvPr id="7" name="Segnaposto testo 2"/>
          <p:cNvSpPr txBox="1">
            <a:spLocks/>
          </p:cNvSpPr>
          <p:nvPr/>
        </p:nvSpPr>
        <p:spPr>
          <a:xfrm>
            <a:off x="2939373" y="1905000"/>
            <a:ext cx="3992732" cy="57626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2400" b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20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 smtClean="0"/>
              <a:t>Deficit primari</a:t>
            </a:r>
            <a:endParaRPr lang="it-IT" dirty="0"/>
          </a:p>
        </p:txBody>
      </p:sp>
      <p:sp>
        <p:nvSpPr>
          <p:cNvPr id="9" name="Titolo 1"/>
          <p:cNvSpPr txBox="1">
            <a:spLocks/>
          </p:cNvSpPr>
          <p:nvPr/>
        </p:nvSpPr>
        <p:spPr>
          <a:xfrm>
            <a:off x="2745324" y="609083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it-IT" dirty="0"/>
              <a:t>Disturbo dell’apprendimento non verbale</a:t>
            </a:r>
          </a:p>
        </p:txBody>
      </p:sp>
    </p:spTree>
    <p:extLst>
      <p:ext uri="{BB962C8B-B14F-4D97-AF65-F5344CB8AC3E}">
        <p14:creationId xmlns:p14="http://schemas.microsoft.com/office/powerpoint/2010/main" val="28205328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7" grpId="0"/>
    </p:bldLst>
  </p:timing>
</p:sld>
</file>

<file path=ppt/theme/theme1.xml><?xml version="1.0" encoding="utf-8"?>
<a:theme xmlns:a="http://schemas.openxmlformats.org/drawingml/2006/main" name="Filo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54F6613E-5ED7-40ED-90A8-F639BE712C0E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841</TotalTime>
  <Words>1931</Words>
  <Application>Microsoft Macintosh PowerPoint</Application>
  <PresentationFormat>Personalizzato</PresentationFormat>
  <Paragraphs>156</Paragraphs>
  <Slides>26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26</vt:i4>
      </vt:variant>
    </vt:vector>
  </HeadingPairs>
  <TitlesOfParts>
    <vt:vector size="27" baseType="lpstr">
      <vt:lpstr>Filo</vt:lpstr>
      <vt:lpstr>DANV Disturbo dell’apprendimento non verbale</vt:lpstr>
      <vt:lpstr>Vi parlo di Andrea (nome di fantasia)</vt:lpstr>
      <vt:lpstr>Vi parlo di Anna (nome di fantasia)</vt:lpstr>
      <vt:lpstr>Cosa hanno in comune?</vt:lpstr>
      <vt:lpstr>Una premessa</vt:lpstr>
      <vt:lpstr>Una premessa</vt:lpstr>
      <vt:lpstr>Una premessa</vt:lpstr>
      <vt:lpstr>Una premessa</vt:lpstr>
      <vt:lpstr>Presentazione di PowerPoint</vt:lpstr>
      <vt:lpstr>Disturbo dell’apprendimento non verbale</vt:lpstr>
      <vt:lpstr>Presentazione di PowerPoint</vt:lpstr>
      <vt:lpstr>Disturbo dell’apprendimento non verbale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Suggerimenti?</vt:lpstr>
      <vt:lpstr>Alcuni suggerimenti</vt:lpstr>
      <vt:lpstr>Contatti  +39 328 6821574 eleonora@ctscremona.it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DANV</dc:title>
  <dc:subject/>
  <dc:creator>FABI</dc:creator>
  <cp:keywords/>
  <dc:description/>
  <cp:lastModifiedBy>ELEONORA GROSSI</cp:lastModifiedBy>
  <cp:revision>68</cp:revision>
  <dcterms:created xsi:type="dcterms:W3CDTF">2014-12-01T11:48:04Z</dcterms:created>
  <dcterms:modified xsi:type="dcterms:W3CDTF">2015-04-19T22:19:25Z</dcterms:modified>
  <cp:category/>
</cp:coreProperties>
</file>